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0" r:id="rId1"/>
  </p:sldMasterIdLst>
  <p:notesMasterIdLst>
    <p:notesMasterId r:id="rId37"/>
  </p:notesMasterIdLst>
  <p:sldIdLst>
    <p:sldId id="256" r:id="rId2"/>
    <p:sldId id="257" r:id="rId3"/>
    <p:sldId id="302" r:id="rId4"/>
    <p:sldId id="299" r:id="rId5"/>
    <p:sldId id="300" r:id="rId6"/>
    <p:sldId id="291" r:id="rId7"/>
    <p:sldId id="292" r:id="rId8"/>
    <p:sldId id="258" r:id="rId9"/>
    <p:sldId id="259" r:id="rId10"/>
    <p:sldId id="261" r:id="rId11"/>
    <p:sldId id="262" r:id="rId12"/>
    <p:sldId id="286" r:id="rId13"/>
    <p:sldId id="293" r:id="rId14"/>
    <p:sldId id="294" r:id="rId15"/>
    <p:sldId id="260" r:id="rId16"/>
    <p:sldId id="264" r:id="rId17"/>
    <p:sldId id="297" r:id="rId18"/>
    <p:sldId id="290" r:id="rId19"/>
    <p:sldId id="295" r:id="rId20"/>
    <p:sldId id="265" r:id="rId21"/>
    <p:sldId id="266" r:id="rId22"/>
    <p:sldId id="301" r:id="rId23"/>
    <p:sldId id="268" r:id="rId24"/>
    <p:sldId id="284" r:id="rId25"/>
    <p:sldId id="285" r:id="rId26"/>
    <p:sldId id="269" r:id="rId27"/>
    <p:sldId id="270" r:id="rId28"/>
    <p:sldId id="272" r:id="rId29"/>
    <p:sldId id="298" r:id="rId30"/>
    <p:sldId id="274" r:id="rId31"/>
    <p:sldId id="275" r:id="rId32"/>
    <p:sldId id="276" r:id="rId33"/>
    <p:sldId id="273" r:id="rId34"/>
    <p:sldId id="277" r:id="rId35"/>
    <p:sldId id="296" r:id="rId36"/>
  </p:sldIdLst>
  <p:sldSz cx="12192000" cy="6858000"/>
  <p:notesSz cx="6858000" cy="9144000"/>
  <p:defaultText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D26F9498-4894-4299-B416-9669835EB8B7}">
          <p14:sldIdLst>
            <p14:sldId id="256"/>
            <p14:sldId id="257"/>
            <p14:sldId id="302"/>
            <p14:sldId id="299"/>
          </p14:sldIdLst>
        </p14:section>
        <p14:section name="Регрессия" id="{B9160C10-6F88-4C84-834D-B136E4D58CD5}">
          <p14:sldIdLst>
            <p14:sldId id="300"/>
            <p14:sldId id="291"/>
            <p14:sldId id="292"/>
            <p14:sldId id="258"/>
            <p14:sldId id="259"/>
            <p14:sldId id="261"/>
            <p14:sldId id="262"/>
            <p14:sldId id="286"/>
            <p14:sldId id="293"/>
            <p14:sldId id="294"/>
          </p14:sldIdLst>
        </p14:section>
        <p14:section name="Дерево решений" id="{3FF01799-91C9-42CE-BF8E-BFA42F0CA988}">
          <p14:sldIdLst>
            <p14:sldId id="260"/>
            <p14:sldId id="264"/>
            <p14:sldId id="297"/>
            <p14:sldId id="290"/>
            <p14:sldId id="295"/>
          </p14:sldIdLst>
        </p14:section>
        <p14:section name="Метод k-ближайших соседей" id="{B3EBB20A-3FEA-4C2D-9EE6-70A81A3B8727}">
          <p14:sldIdLst>
            <p14:sldId id="265"/>
            <p14:sldId id="266"/>
            <p14:sldId id="301"/>
            <p14:sldId id="268"/>
            <p14:sldId id="284"/>
            <p14:sldId id="285"/>
          </p14:sldIdLst>
        </p14:section>
        <p14:section name="Обучение с подкреплением" id="{F5136635-7416-4BD7-A713-C9AB19E41B27}">
          <p14:sldIdLst>
            <p14:sldId id="269"/>
            <p14:sldId id="270"/>
            <p14:sldId id="272"/>
            <p14:sldId id="298"/>
          </p14:sldIdLst>
        </p14:section>
        <p14:section name="Работа с изображениями" id="{76377F82-BE87-4CB8-A59F-7276C2F5B067}">
          <p14:sldIdLst>
            <p14:sldId id="274"/>
            <p14:sldId id="275"/>
            <p14:sldId id="276"/>
            <p14:sldId id="273"/>
            <p14:sldId id="277"/>
            <p14:sldId id="29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99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g>
</file>

<file path=ppt/media/image10.png>
</file>

<file path=ppt/media/image11.png>
</file>

<file path=ppt/media/image12.jpe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jpeg>
</file>

<file path=ppt/media/image21.jpeg>
</file>

<file path=ppt/media/image22.pn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44F3CF-EE04-479C-BC28-968023FDE90B}" type="datetimeFigureOut">
              <a:rPr lang="ru-RU" smtClean="0"/>
              <a:t>16.07.2023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171D83-FAEE-4264-A63E-F5603FCA13FF}" type="slidenum">
              <a:rPr lang="ru-RU" smtClean="0"/>
              <a:t>‹#›</a:t>
            </a:fld>
            <a:endParaRPr lang="ru-RU"/>
          </a:p>
        </p:txBody>
      </p:sp>
    </p:spTree>
    <p:extLst>
      <p:ext uri="{BB962C8B-B14F-4D97-AF65-F5344CB8AC3E}">
        <p14:creationId xmlns:p14="http://schemas.microsoft.com/office/powerpoint/2010/main" val="33313297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73361-FCA7-8F43-A212-CC7169B1DDD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A"/>
          </a:p>
        </p:txBody>
      </p:sp>
      <p:sp>
        <p:nvSpPr>
          <p:cNvPr id="3" name="Subtitle 2">
            <a:extLst>
              <a:ext uri="{FF2B5EF4-FFF2-40B4-BE49-F238E27FC236}">
                <a16:creationId xmlns:a16="http://schemas.microsoft.com/office/drawing/2014/main" id="{7B27959D-4CFE-FA49-BA58-BCFC2E223B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A"/>
          </a:p>
        </p:txBody>
      </p:sp>
      <p:sp>
        <p:nvSpPr>
          <p:cNvPr id="4" name="Date Placeholder 3">
            <a:extLst>
              <a:ext uri="{FF2B5EF4-FFF2-40B4-BE49-F238E27FC236}">
                <a16:creationId xmlns:a16="http://schemas.microsoft.com/office/drawing/2014/main" id="{8A78BE4B-2535-6C4D-A49E-EC81C8A243B4}"/>
              </a:ext>
            </a:extLst>
          </p:cNvPr>
          <p:cNvSpPr>
            <a:spLocks noGrp="1"/>
          </p:cNvSpPr>
          <p:nvPr>
            <p:ph type="dt" sz="half" idx="10"/>
          </p:nvPr>
        </p:nvSpPr>
        <p:spPr/>
        <p:txBody>
          <a:bodyPr/>
          <a:lstStyle/>
          <a:p>
            <a:fld id="{6A7D4E3F-9CF4-4604-A9E3-A9B019B69CE1}" type="datetime1">
              <a:rPr lang="ru-RU" smtClean="0"/>
              <a:t>16.07.2023</a:t>
            </a:fld>
            <a:endParaRPr lang="ru-RU"/>
          </a:p>
        </p:txBody>
      </p:sp>
      <p:sp>
        <p:nvSpPr>
          <p:cNvPr id="5" name="Footer Placeholder 4">
            <a:extLst>
              <a:ext uri="{FF2B5EF4-FFF2-40B4-BE49-F238E27FC236}">
                <a16:creationId xmlns:a16="http://schemas.microsoft.com/office/drawing/2014/main" id="{B35D976D-B03D-8243-B7C1-43A4BD134DEA}"/>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FE067E04-F2A5-0A4C-B7F0-69E922EB60F8}"/>
              </a:ext>
            </a:extLst>
          </p:cNvPr>
          <p:cNvSpPr>
            <a:spLocks noGrp="1"/>
          </p:cNvSpPr>
          <p:nvPr>
            <p:ph type="sldNum" sz="quarter" idx="12"/>
          </p:nvPr>
        </p:nvSpPr>
        <p:spPr/>
        <p:txBody>
          <a:bodyPr/>
          <a:lstStyle/>
          <a:p>
            <a:fld id="{1ED7AC14-74CD-4AE4-9067-3BDD82101642}" type="slidenum">
              <a:rPr lang="ru-RU" smtClean="0"/>
              <a:t>‹#›</a:t>
            </a:fld>
            <a:endParaRPr lang="ru-RU"/>
          </a:p>
        </p:txBody>
      </p:sp>
      <p:pic>
        <p:nvPicPr>
          <p:cNvPr id="8" name="Picture 7">
            <a:extLst>
              <a:ext uri="{FF2B5EF4-FFF2-40B4-BE49-F238E27FC236}">
                <a16:creationId xmlns:a16="http://schemas.microsoft.com/office/drawing/2014/main" id="{55FB7BAA-9D3D-3443-8925-A7F484ABBC5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16480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5F189-68C5-E34C-A214-6EF837C0298C}"/>
              </a:ext>
            </a:extLst>
          </p:cNvPr>
          <p:cNvSpPr>
            <a:spLocks noGrp="1"/>
          </p:cNvSpPr>
          <p:nvPr>
            <p:ph type="title"/>
          </p:nvPr>
        </p:nvSpPr>
        <p:spPr/>
        <p:txBody>
          <a:bodyPr/>
          <a:lstStyle/>
          <a:p>
            <a:r>
              <a:rPr lang="ru-RU"/>
              <a:t>Образец заголовка</a:t>
            </a:r>
            <a:endParaRPr lang="en-UA"/>
          </a:p>
        </p:txBody>
      </p:sp>
      <p:sp>
        <p:nvSpPr>
          <p:cNvPr id="3" name="Vertical Text Placeholder 2">
            <a:extLst>
              <a:ext uri="{FF2B5EF4-FFF2-40B4-BE49-F238E27FC236}">
                <a16:creationId xmlns:a16="http://schemas.microsoft.com/office/drawing/2014/main" id="{3CD83398-8420-804B-B146-A6BD4AA14B1C}"/>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E269DBB5-05C7-7341-BB10-87C73603D5E5}"/>
              </a:ext>
            </a:extLst>
          </p:cNvPr>
          <p:cNvSpPr>
            <a:spLocks noGrp="1"/>
          </p:cNvSpPr>
          <p:nvPr>
            <p:ph type="dt" sz="half" idx="10"/>
          </p:nvPr>
        </p:nvSpPr>
        <p:spPr/>
        <p:txBody>
          <a:bodyPr/>
          <a:lstStyle/>
          <a:p>
            <a:fld id="{17B682B4-0D45-4EE4-BE9E-8A9AB27347FD}" type="datetime1">
              <a:rPr lang="ru-RU" smtClean="0"/>
              <a:t>16.07.2023</a:t>
            </a:fld>
            <a:endParaRPr lang="ru-RU"/>
          </a:p>
        </p:txBody>
      </p:sp>
      <p:sp>
        <p:nvSpPr>
          <p:cNvPr id="5" name="Footer Placeholder 4">
            <a:extLst>
              <a:ext uri="{FF2B5EF4-FFF2-40B4-BE49-F238E27FC236}">
                <a16:creationId xmlns:a16="http://schemas.microsoft.com/office/drawing/2014/main" id="{C62C98AD-61BF-7345-BF7D-A7FEEC55006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43C0F40C-9840-1D4C-8FD6-94FF7694523D}"/>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854677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90C93E-5FF2-C349-8DE7-ACE61ACACBC1}"/>
              </a:ext>
            </a:extLst>
          </p:cNvPr>
          <p:cNvSpPr>
            <a:spLocks noGrp="1"/>
          </p:cNvSpPr>
          <p:nvPr>
            <p:ph type="title" orient="vert"/>
          </p:nvPr>
        </p:nvSpPr>
        <p:spPr>
          <a:xfrm>
            <a:off x="8724900" y="365125"/>
            <a:ext cx="2628900" cy="5811838"/>
          </a:xfrm>
        </p:spPr>
        <p:txBody>
          <a:bodyPr vert="eaVert"/>
          <a:lstStyle/>
          <a:p>
            <a:r>
              <a:rPr lang="ru-RU"/>
              <a:t>Образец заголовка</a:t>
            </a:r>
            <a:endParaRPr lang="en-UA"/>
          </a:p>
        </p:txBody>
      </p:sp>
      <p:sp>
        <p:nvSpPr>
          <p:cNvPr id="3" name="Vertical Text Placeholder 2">
            <a:extLst>
              <a:ext uri="{FF2B5EF4-FFF2-40B4-BE49-F238E27FC236}">
                <a16:creationId xmlns:a16="http://schemas.microsoft.com/office/drawing/2014/main" id="{05BDCD56-F06C-3F42-BB60-652E144241CA}"/>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9185A2ED-082E-2F49-9C16-B1DB7C9EC35F}"/>
              </a:ext>
            </a:extLst>
          </p:cNvPr>
          <p:cNvSpPr>
            <a:spLocks noGrp="1"/>
          </p:cNvSpPr>
          <p:nvPr>
            <p:ph type="dt" sz="half" idx="10"/>
          </p:nvPr>
        </p:nvSpPr>
        <p:spPr/>
        <p:txBody>
          <a:bodyPr/>
          <a:lstStyle/>
          <a:p>
            <a:fld id="{A2E64A95-6729-438A-9EC1-3FC49D1A3B09}" type="datetime1">
              <a:rPr lang="ru-RU" smtClean="0"/>
              <a:t>16.07.2023</a:t>
            </a:fld>
            <a:endParaRPr lang="ru-RU"/>
          </a:p>
        </p:txBody>
      </p:sp>
      <p:sp>
        <p:nvSpPr>
          <p:cNvPr id="5" name="Footer Placeholder 4">
            <a:extLst>
              <a:ext uri="{FF2B5EF4-FFF2-40B4-BE49-F238E27FC236}">
                <a16:creationId xmlns:a16="http://schemas.microsoft.com/office/drawing/2014/main" id="{4843369A-B602-8A46-B416-EFD87D666928}"/>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9D84560E-F54A-A14B-975D-B637F1A5E429}"/>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332502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C3C2-D798-7E47-A48D-A26B383AF62D}"/>
              </a:ext>
            </a:extLst>
          </p:cNvPr>
          <p:cNvSpPr>
            <a:spLocks noGrp="1"/>
          </p:cNvSpPr>
          <p:nvPr>
            <p:ph type="title"/>
          </p:nvPr>
        </p:nvSpPr>
        <p:spPr/>
        <p:txBody>
          <a:bodyPr/>
          <a:lstStyle/>
          <a:p>
            <a:r>
              <a:rPr lang="ru-RU"/>
              <a:t>Образец заголовка</a:t>
            </a:r>
            <a:endParaRPr lang="en-UA"/>
          </a:p>
        </p:txBody>
      </p:sp>
      <p:sp>
        <p:nvSpPr>
          <p:cNvPr id="3" name="Content Placeholder 2">
            <a:extLst>
              <a:ext uri="{FF2B5EF4-FFF2-40B4-BE49-F238E27FC236}">
                <a16:creationId xmlns:a16="http://schemas.microsoft.com/office/drawing/2014/main" id="{680CF0E6-E2AD-FC49-94BD-9EE6E26E12E4}"/>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2F2E62BA-9658-FA42-B1DD-D940DAB06EBB}"/>
              </a:ext>
            </a:extLst>
          </p:cNvPr>
          <p:cNvSpPr>
            <a:spLocks noGrp="1"/>
          </p:cNvSpPr>
          <p:nvPr>
            <p:ph type="dt" sz="half" idx="10"/>
          </p:nvPr>
        </p:nvSpPr>
        <p:spPr/>
        <p:txBody>
          <a:bodyPr/>
          <a:lstStyle/>
          <a:p>
            <a:fld id="{14461063-DA6E-484D-AB87-F9583AB364D2}" type="datetime1">
              <a:rPr lang="ru-RU" smtClean="0"/>
              <a:t>16.07.2023</a:t>
            </a:fld>
            <a:endParaRPr lang="ru-RU"/>
          </a:p>
        </p:txBody>
      </p:sp>
      <p:sp>
        <p:nvSpPr>
          <p:cNvPr id="5" name="Footer Placeholder 4">
            <a:extLst>
              <a:ext uri="{FF2B5EF4-FFF2-40B4-BE49-F238E27FC236}">
                <a16:creationId xmlns:a16="http://schemas.microsoft.com/office/drawing/2014/main" id="{04D30168-DB67-E84F-962F-DC19D80D7788}"/>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7D16066B-B00E-CA4F-ABD8-7EE2EF637E07}"/>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593659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0FEEE-01DF-A04A-8176-C695F236300C}"/>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A"/>
          </a:p>
        </p:txBody>
      </p:sp>
      <p:sp>
        <p:nvSpPr>
          <p:cNvPr id="3" name="Text Placeholder 2">
            <a:extLst>
              <a:ext uri="{FF2B5EF4-FFF2-40B4-BE49-F238E27FC236}">
                <a16:creationId xmlns:a16="http://schemas.microsoft.com/office/drawing/2014/main" id="{11B584E3-D211-FA47-8019-20D77E018D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a:extLst>
              <a:ext uri="{FF2B5EF4-FFF2-40B4-BE49-F238E27FC236}">
                <a16:creationId xmlns:a16="http://schemas.microsoft.com/office/drawing/2014/main" id="{E7D4E654-701C-5945-8C56-AC2C1C0D938E}"/>
              </a:ext>
            </a:extLst>
          </p:cNvPr>
          <p:cNvSpPr>
            <a:spLocks noGrp="1"/>
          </p:cNvSpPr>
          <p:nvPr>
            <p:ph type="dt" sz="half" idx="10"/>
          </p:nvPr>
        </p:nvSpPr>
        <p:spPr/>
        <p:txBody>
          <a:bodyPr/>
          <a:lstStyle/>
          <a:p>
            <a:fld id="{997C8A8C-B394-4C36-881B-A9EF278F1E14}" type="datetime1">
              <a:rPr lang="ru-RU" smtClean="0"/>
              <a:t>16.07.2023</a:t>
            </a:fld>
            <a:endParaRPr lang="ru-RU"/>
          </a:p>
        </p:txBody>
      </p:sp>
      <p:sp>
        <p:nvSpPr>
          <p:cNvPr id="5" name="Footer Placeholder 4">
            <a:extLst>
              <a:ext uri="{FF2B5EF4-FFF2-40B4-BE49-F238E27FC236}">
                <a16:creationId xmlns:a16="http://schemas.microsoft.com/office/drawing/2014/main" id="{31230B2F-AEEF-A84C-8BA4-8A5FBCAA7D33}"/>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5327B0F3-E7FF-2A4E-8520-42A8F6C3CED8}"/>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3811416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A4CC6-3A5F-D343-A319-EF3569941E7E}"/>
              </a:ext>
            </a:extLst>
          </p:cNvPr>
          <p:cNvSpPr>
            <a:spLocks noGrp="1"/>
          </p:cNvSpPr>
          <p:nvPr>
            <p:ph type="title"/>
          </p:nvPr>
        </p:nvSpPr>
        <p:spPr/>
        <p:txBody>
          <a:bodyPr/>
          <a:lstStyle/>
          <a:p>
            <a:r>
              <a:rPr lang="ru-RU"/>
              <a:t>Образец заголовка</a:t>
            </a:r>
            <a:endParaRPr lang="en-UA"/>
          </a:p>
        </p:txBody>
      </p:sp>
      <p:sp>
        <p:nvSpPr>
          <p:cNvPr id="3" name="Content Placeholder 2">
            <a:extLst>
              <a:ext uri="{FF2B5EF4-FFF2-40B4-BE49-F238E27FC236}">
                <a16:creationId xmlns:a16="http://schemas.microsoft.com/office/drawing/2014/main" id="{C78DB0C6-BAB0-634F-AA40-DF9C15932775}"/>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Content Placeholder 3">
            <a:extLst>
              <a:ext uri="{FF2B5EF4-FFF2-40B4-BE49-F238E27FC236}">
                <a16:creationId xmlns:a16="http://schemas.microsoft.com/office/drawing/2014/main" id="{101C00CD-C028-9C4C-804E-2F62A79E2EAC}"/>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5" name="Date Placeholder 4">
            <a:extLst>
              <a:ext uri="{FF2B5EF4-FFF2-40B4-BE49-F238E27FC236}">
                <a16:creationId xmlns:a16="http://schemas.microsoft.com/office/drawing/2014/main" id="{16DD5FEB-4B07-1E49-92DF-545AFD3689E0}"/>
              </a:ext>
            </a:extLst>
          </p:cNvPr>
          <p:cNvSpPr>
            <a:spLocks noGrp="1"/>
          </p:cNvSpPr>
          <p:nvPr>
            <p:ph type="dt" sz="half" idx="10"/>
          </p:nvPr>
        </p:nvSpPr>
        <p:spPr/>
        <p:txBody>
          <a:bodyPr/>
          <a:lstStyle/>
          <a:p>
            <a:fld id="{C450DFBC-F0DD-4349-916C-7E55983E01B5}" type="datetime1">
              <a:rPr lang="ru-RU" smtClean="0"/>
              <a:t>16.07.2023</a:t>
            </a:fld>
            <a:endParaRPr lang="ru-RU"/>
          </a:p>
        </p:txBody>
      </p:sp>
      <p:sp>
        <p:nvSpPr>
          <p:cNvPr id="6" name="Footer Placeholder 5">
            <a:extLst>
              <a:ext uri="{FF2B5EF4-FFF2-40B4-BE49-F238E27FC236}">
                <a16:creationId xmlns:a16="http://schemas.microsoft.com/office/drawing/2014/main" id="{3577A95E-40AA-7C45-884C-335CB2296F93}"/>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A5D6A91D-5234-0144-87D4-38769311DDA5}"/>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1383065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6705F-72B8-F641-AABC-BC5FB7993B39}"/>
              </a:ext>
            </a:extLst>
          </p:cNvPr>
          <p:cNvSpPr>
            <a:spLocks noGrp="1"/>
          </p:cNvSpPr>
          <p:nvPr>
            <p:ph type="title"/>
          </p:nvPr>
        </p:nvSpPr>
        <p:spPr>
          <a:xfrm>
            <a:off x="839788" y="365125"/>
            <a:ext cx="10515600" cy="1325563"/>
          </a:xfrm>
        </p:spPr>
        <p:txBody>
          <a:bodyPr/>
          <a:lstStyle/>
          <a:p>
            <a:r>
              <a:rPr lang="ru-RU"/>
              <a:t>Образец заголовка</a:t>
            </a:r>
            <a:endParaRPr lang="en-UA"/>
          </a:p>
        </p:txBody>
      </p:sp>
      <p:sp>
        <p:nvSpPr>
          <p:cNvPr id="3" name="Text Placeholder 2">
            <a:extLst>
              <a:ext uri="{FF2B5EF4-FFF2-40B4-BE49-F238E27FC236}">
                <a16:creationId xmlns:a16="http://schemas.microsoft.com/office/drawing/2014/main" id="{A8995026-1062-3E47-8B56-3570743200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a:extLst>
              <a:ext uri="{FF2B5EF4-FFF2-40B4-BE49-F238E27FC236}">
                <a16:creationId xmlns:a16="http://schemas.microsoft.com/office/drawing/2014/main" id="{7856607A-7D12-A34F-B5C6-CD38853F8CB6}"/>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5" name="Text Placeholder 4">
            <a:extLst>
              <a:ext uri="{FF2B5EF4-FFF2-40B4-BE49-F238E27FC236}">
                <a16:creationId xmlns:a16="http://schemas.microsoft.com/office/drawing/2014/main" id="{3AAA5BAF-6FF2-2344-B60B-186B0B284B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a:extLst>
              <a:ext uri="{FF2B5EF4-FFF2-40B4-BE49-F238E27FC236}">
                <a16:creationId xmlns:a16="http://schemas.microsoft.com/office/drawing/2014/main" id="{09936B0F-AEC5-554D-B863-72695541C188}"/>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7" name="Date Placeholder 6">
            <a:extLst>
              <a:ext uri="{FF2B5EF4-FFF2-40B4-BE49-F238E27FC236}">
                <a16:creationId xmlns:a16="http://schemas.microsoft.com/office/drawing/2014/main" id="{CF4AA2EC-2568-7B4E-A421-A2B9A70A7B23}"/>
              </a:ext>
            </a:extLst>
          </p:cNvPr>
          <p:cNvSpPr>
            <a:spLocks noGrp="1"/>
          </p:cNvSpPr>
          <p:nvPr>
            <p:ph type="dt" sz="half" idx="10"/>
          </p:nvPr>
        </p:nvSpPr>
        <p:spPr/>
        <p:txBody>
          <a:bodyPr/>
          <a:lstStyle/>
          <a:p>
            <a:fld id="{DD6F264B-7BD1-4686-8D87-140553710AC0}" type="datetime1">
              <a:rPr lang="ru-RU" smtClean="0"/>
              <a:t>16.07.2023</a:t>
            </a:fld>
            <a:endParaRPr lang="ru-RU"/>
          </a:p>
        </p:txBody>
      </p:sp>
      <p:sp>
        <p:nvSpPr>
          <p:cNvPr id="8" name="Footer Placeholder 7">
            <a:extLst>
              <a:ext uri="{FF2B5EF4-FFF2-40B4-BE49-F238E27FC236}">
                <a16:creationId xmlns:a16="http://schemas.microsoft.com/office/drawing/2014/main" id="{8A70382C-C79C-1149-9D0B-8096363CDD07}"/>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0A824DDD-74D9-CB49-B149-A7329654C0BF}"/>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784007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06FAE-BB99-2845-B89F-B0983BE350C5}"/>
              </a:ext>
            </a:extLst>
          </p:cNvPr>
          <p:cNvSpPr>
            <a:spLocks noGrp="1"/>
          </p:cNvSpPr>
          <p:nvPr>
            <p:ph type="title"/>
          </p:nvPr>
        </p:nvSpPr>
        <p:spPr/>
        <p:txBody>
          <a:bodyPr/>
          <a:lstStyle/>
          <a:p>
            <a:r>
              <a:rPr lang="ru-RU"/>
              <a:t>Образец заголовка</a:t>
            </a:r>
            <a:endParaRPr lang="en-UA"/>
          </a:p>
        </p:txBody>
      </p:sp>
      <p:sp>
        <p:nvSpPr>
          <p:cNvPr id="3" name="Date Placeholder 2">
            <a:extLst>
              <a:ext uri="{FF2B5EF4-FFF2-40B4-BE49-F238E27FC236}">
                <a16:creationId xmlns:a16="http://schemas.microsoft.com/office/drawing/2014/main" id="{3BE95D35-5E48-B34D-88AB-E3415F8B4849}"/>
              </a:ext>
            </a:extLst>
          </p:cNvPr>
          <p:cNvSpPr>
            <a:spLocks noGrp="1"/>
          </p:cNvSpPr>
          <p:nvPr>
            <p:ph type="dt" sz="half" idx="10"/>
          </p:nvPr>
        </p:nvSpPr>
        <p:spPr/>
        <p:txBody>
          <a:bodyPr/>
          <a:lstStyle/>
          <a:p>
            <a:fld id="{CBC2F2E5-3F93-481F-BE1A-A8E72AE7EACF}" type="datetime1">
              <a:rPr lang="ru-RU" smtClean="0"/>
              <a:t>16.07.2023</a:t>
            </a:fld>
            <a:endParaRPr lang="ru-RU"/>
          </a:p>
        </p:txBody>
      </p:sp>
      <p:sp>
        <p:nvSpPr>
          <p:cNvPr id="4" name="Footer Placeholder 3">
            <a:extLst>
              <a:ext uri="{FF2B5EF4-FFF2-40B4-BE49-F238E27FC236}">
                <a16:creationId xmlns:a16="http://schemas.microsoft.com/office/drawing/2014/main" id="{D9903D29-701E-5240-8F13-EBF9FBC42196}"/>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E6EEAD22-A5AE-874D-A57D-1455C7AD53F2}"/>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687225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AAE8E6-EBD9-FE43-A4A7-CCC51A94E718}"/>
              </a:ext>
            </a:extLst>
          </p:cNvPr>
          <p:cNvSpPr>
            <a:spLocks noGrp="1"/>
          </p:cNvSpPr>
          <p:nvPr>
            <p:ph type="dt" sz="half" idx="10"/>
          </p:nvPr>
        </p:nvSpPr>
        <p:spPr/>
        <p:txBody>
          <a:bodyPr/>
          <a:lstStyle/>
          <a:p>
            <a:fld id="{A9480793-BB08-4614-8B1A-6C509FF18460}" type="datetime1">
              <a:rPr lang="ru-RU" smtClean="0"/>
              <a:t>16.07.2023</a:t>
            </a:fld>
            <a:endParaRPr lang="ru-RU"/>
          </a:p>
        </p:txBody>
      </p:sp>
      <p:sp>
        <p:nvSpPr>
          <p:cNvPr id="3" name="Footer Placeholder 2">
            <a:extLst>
              <a:ext uri="{FF2B5EF4-FFF2-40B4-BE49-F238E27FC236}">
                <a16:creationId xmlns:a16="http://schemas.microsoft.com/office/drawing/2014/main" id="{F0684808-1D52-B444-AF35-472984A49718}"/>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07D6EA34-012B-9E43-940B-4916AAD49215}"/>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137724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8C6C6-E469-AA41-91DA-596BB1E79F4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A"/>
          </a:p>
        </p:txBody>
      </p:sp>
      <p:sp>
        <p:nvSpPr>
          <p:cNvPr id="3" name="Content Placeholder 2">
            <a:extLst>
              <a:ext uri="{FF2B5EF4-FFF2-40B4-BE49-F238E27FC236}">
                <a16:creationId xmlns:a16="http://schemas.microsoft.com/office/drawing/2014/main" id="{1AA43474-DDA9-3C40-8196-6BCC4A69CD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Text Placeholder 3">
            <a:extLst>
              <a:ext uri="{FF2B5EF4-FFF2-40B4-BE49-F238E27FC236}">
                <a16:creationId xmlns:a16="http://schemas.microsoft.com/office/drawing/2014/main" id="{2494878D-163D-CD49-839A-E7CA85E27F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BC0CC164-EB56-0741-B801-9F4F543138EF}"/>
              </a:ext>
            </a:extLst>
          </p:cNvPr>
          <p:cNvSpPr>
            <a:spLocks noGrp="1"/>
          </p:cNvSpPr>
          <p:nvPr>
            <p:ph type="dt" sz="half" idx="10"/>
          </p:nvPr>
        </p:nvSpPr>
        <p:spPr/>
        <p:txBody>
          <a:bodyPr/>
          <a:lstStyle/>
          <a:p>
            <a:fld id="{4F5BCC78-8CAB-44B5-A225-D9BB9B306E23}" type="datetime1">
              <a:rPr lang="ru-RU" smtClean="0"/>
              <a:t>16.07.2023</a:t>
            </a:fld>
            <a:endParaRPr lang="ru-RU"/>
          </a:p>
        </p:txBody>
      </p:sp>
      <p:sp>
        <p:nvSpPr>
          <p:cNvPr id="6" name="Footer Placeholder 5">
            <a:extLst>
              <a:ext uri="{FF2B5EF4-FFF2-40B4-BE49-F238E27FC236}">
                <a16:creationId xmlns:a16="http://schemas.microsoft.com/office/drawing/2014/main" id="{ACD3A1DF-8173-C24B-8FE2-CE555B68ECC9}"/>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87354455-C399-404E-BEC5-EEA1301D5807}"/>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3892991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82936-4456-0F4F-B325-E010BDEED046}"/>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A"/>
          </a:p>
        </p:txBody>
      </p:sp>
      <p:sp>
        <p:nvSpPr>
          <p:cNvPr id="3" name="Picture Placeholder 2">
            <a:extLst>
              <a:ext uri="{FF2B5EF4-FFF2-40B4-BE49-F238E27FC236}">
                <a16:creationId xmlns:a16="http://schemas.microsoft.com/office/drawing/2014/main" id="{ABC282C1-F5A2-CA4A-9D21-23D2589B93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A"/>
          </a:p>
        </p:txBody>
      </p:sp>
      <p:sp>
        <p:nvSpPr>
          <p:cNvPr id="4" name="Text Placeholder 3">
            <a:extLst>
              <a:ext uri="{FF2B5EF4-FFF2-40B4-BE49-F238E27FC236}">
                <a16:creationId xmlns:a16="http://schemas.microsoft.com/office/drawing/2014/main" id="{04544E15-2510-DA4B-9FFF-EEE09AC9A6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9B66865D-C2B6-024B-B0C9-2733B42D1D6E}"/>
              </a:ext>
            </a:extLst>
          </p:cNvPr>
          <p:cNvSpPr>
            <a:spLocks noGrp="1"/>
          </p:cNvSpPr>
          <p:nvPr>
            <p:ph type="dt" sz="half" idx="10"/>
          </p:nvPr>
        </p:nvSpPr>
        <p:spPr/>
        <p:txBody>
          <a:bodyPr/>
          <a:lstStyle/>
          <a:p>
            <a:fld id="{E25CF4F6-90D9-4224-87C6-B2EEA5F81617}" type="datetime1">
              <a:rPr lang="ru-RU" smtClean="0"/>
              <a:t>16.07.2023</a:t>
            </a:fld>
            <a:endParaRPr lang="ru-RU"/>
          </a:p>
        </p:txBody>
      </p:sp>
      <p:sp>
        <p:nvSpPr>
          <p:cNvPr id="6" name="Footer Placeholder 5">
            <a:extLst>
              <a:ext uri="{FF2B5EF4-FFF2-40B4-BE49-F238E27FC236}">
                <a16:creationId xmlns:a16="http://schemas.microsoft.com/office/drawing/2014/main" id="{DB990A68-5D4F-A149-BACF-463FF4049C5C}"/>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9B8F12A7-AF1A-924C-9310-7612AEF8AD6D}"/>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5862857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DE4A5A-61F0-6046-A3C1-2088B2507F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A"/>
          </a:p>
        </p:txBody>
      </p:sp>
      <p:sp>
        <p:nvSpPr>
          <p:cNvPr id="3" name="Text Placeholder 2">
            <a:extLst>
              <a:ext uri="{FF2B5EF4-FFF2-40B4-BE49-F238E27FC236}">
                <a16:creationId xmlns:a16="http://schemas.microsoft.com/office/drawing/2014/main" id="{B3DC5879-96D1-9049-8E6C-BE275F0D3C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647C0B9F-5446-A840-9C6A-2D683CF75D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C21FAF-550F-49C5-A688-E7053C3A2BC7}" type="datetime1">
              <a:rPr lang="ru-RU" smtClean="0"/>
              <a:t>16.07.2023</a:t>
            </a:fld>
            <a:endParaRPr lang="ru-RU"/>
          </a:p>
        </p:txBody>
      </p:sp>
      <p:sp>
        <p:nvSpPr>
          <p:cNvPr id="5" name="Footer Placeholder 4">
            <a:extLst>
              <a:ext uri="{FF2B5EF4-FFF2-40B4-BE49-F238E27FC236}">
                <a16:creationId xmlns:a16="http://schemas.microsoft.com/office/drawing/2014/main" id="{20A2E68F-B49D-5947-AC09-F39A394BC6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36D455AF-A30D-6547-905E-AE65E09613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D7AC14-74CD-4AE4-9067-3BDD82101642}" type="slidenum">
              <a:rPr lang="ru-RU" smtClean="0"/>
              <a:t>‹#›</a:t>
            </a:fld>
            <a:endParaRPr lang="ru-RU"/>
          </a:p>
        </p:txBody>
      </p:sp>
      <p:pic>
        <p:nvPicPr>
          <p:cNvPr id="8" name="Picture 7">
            <a:extLst>
              <a:ext uri="{FF2B5EF4-FFF2-40B4-BE49-F238E27FC236}">
                <a16:creationId xmlns:a16="http://schemas.microsoft.com/office/drawing/2014/main" id="{EF9C5337-70AD-9C4A-8D27-A04FECEE4C02}"/>
              </a:ext>
            </a:extLst>
          </p:cNvPr>
          <p:cNvPicPr>
            <a:picLocks noChangeAspect="1"/>
          </p:cNvPicPr>
          <p:nvPr/>
        </p:nvPicPr>
        <p:blipFill>
          <a:blip r:embed="rId13"/>
          <a:stretch>
            <a:fillRect/>
          </a:stretch>
        </p:blipFill>
        <p:spPr>
          <a:xfrm>
            <a:off x="0" y="0"/>
            <a:ext cx="12192000" cy="6858000"/>
          </a:xfrm>
          <a:prstGeom prst="rect">
            <a:avLst/>
          </a:prstGeom>
        </p:spPr>
      </p:pic>
    </p:spTree>
    <p:extLst>
      <p:ext uri="{BB962C8B-B14F-4D97-AF65-F5344CB8AC3E}">
        <p14:creationId xmlns:p14="http://schemas.microsoft.com/office/powerpoint/2010/main" val="178398103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realpython.com/linear-regression-in-python/"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scikit-learn.ru/1-10-decision-tree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nLiMan/machine-learning-course" TargetMode="External"/><Relationship Id="rId2" Type="http://schemas.openxmlformats.org/officeDocument/2006/relationships/hyperlink" Target="https://en.wikipedia.org/wiki/Outline_of_machine_learning#Machine_learning_algorithms" TargetMode="External"/><Relationship Id="rId1" Type="http://schemas.openxmlformats.org/officeDocument/2006/relationships/slideLayout" Target="../slideLayouts/slideLayout2.xml"/><Relationship Id="rId4" Type="http://schemas.openxmlformats.org/officeDocument/2006/relationships/hyperlink" Target="https://medium.com/nybles/understanding-machine-learning-through-memes-4580b67527bf"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scikit-learn.org/stable/modules/neighbors.html" TargetMode="External"/><Relationship Id="rId2" Type="http://schemas.openxmlformats.org/officeDocument/2006/relationships/hyperlink" Target="https://proglib.io/p/metod-k-blizhayshih-sosedey-k-nearest-neighbour-2021-07-19" TargetMode="External"/><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hyperlink" Target="https://academy.yandex.ru/handbook/ml/article/metricheskiye-metody"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datacamp.com/tutorial/introduction-q-learning-beginner-tutorial" TargetMode="External"/><Relationship Id="rId2" Type="http://schemas.openxmlformats.org/officeDocument/2006/relationships/hyperlink" Target="https://www.youtube.com/watch?v=aCEvtRtNO-M&amp;ab_channel=SirajRaval"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3" Type="http://schemas.openxmlformats.org/officeDocument/2006/relationships/hyperlink" Target="https://habr.com/ru/articles/681248/" TargetMode="External"/><Relationship Id="rId2" Type="http://schemas.openxmlformats.org/officeDocument/2006/relationships/hyperlink" Target="https://pillow.readthedocs.io/en/stable/index.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habr.com/ru/articles/514818/" TargetMode="External"/><Relationship Id="rId2" Type="http://schemas.openxmlformats.org/officeDocument/2006/relationships/hyperlink" Target="https://scikit-learn.org/stable/auto_examples/linear_model/plot_ols.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30195D7-2405-4340-B572-8E7A4B584DA9}"/>
              </a:ext>
            </a:extLst>
          </p:cNvPr>
          <p:cNvSpPr>
            <a:spLocks noGrp="1"/>
          </p:cNvSpPr>
          <p:nvPr>
            <p:ph type="ctrTitle"/>
          </p:nvPr>
        </p:nvSpPr>
        <p:spPr>
          <a:xfrm>
            <a:off x="1839311" y="1957936"/>
            <a:ext cx="9144000" cy="2387600"/>
          </a:xfrm>
        </p:spPr>
        <p:txBody>
          <a:bodyPr>
            <a:noAutofit/>
          </a:bodyPr>
          <a:lstStyle/>
          <a:p>
            <a:r>
              <a:rPr lang="ru-RU" sz="4800" dirty="0">
                <a:latin typeface="Times New Roman" panose="02020603050405020304" pitchFamily="18" charset="0"/>
                <a:cs typeface="Times New Roman" panose="02020603050405020304" pitchFamily="18" charset="0"/>
              </a:rPr>
              <a:t>Модуль 2. Алгоритмы машинного обучения и продвинутое программирование</a:t>
            </a:r>
            <a:r>
              <a:rPr lang="en-US" sz="4800" dirty="0">
                <a:latin typeface="Times New Roman" panose="02020603050405020304" pitchFamily="18" charset="0"/>
                <a:cs typeface="Times New Roman" panose="02020603050405020304" pitchFamily="18" charset="0"/>
              </a:rPr>
              <a:t> </a:t>
            </a:r>
            <a:r>
              <a:rPr lang="ru-RU" sz="4800" dirty="0">
                <a:latin typeface="Times New Roman" panose="02020603050405020304" pitchFamily="18" charset="0"/>
                <a:cs typeface="Times New Roman" panose="02020603050405020304" pitchFamily="18" charset="0"/>
              </a:rPr>
              <a:t>на </a:t>
            </a:r>
            <a:r>
              <a:rPr lang="en-US" sz="4800" dirty="0">
                <a:latin typeface="Times New Roman" panose="02020603050405020304" pitchFamily="18" charset="0"/>
                <a:cs typeface="Times New Roman" panose="02020603050405020304" pitchFamily="18" charset="0"/>
              </a:rPr>
              <a:t>Python</a:t>
            </a:r>
            <a:endParaRPr lang="ru-RU" sz="4800" dirty="0">
              <a:latin typeface="Times New Roman" panose="02020603050405020304" pitchFamily="18" charset="0"/>
              <a:cs typeface="Times New Roman" panose="02020603050405020304" pitchFamily="18" charset="0"/>
            </a:endParaRPr>
          </a:p>
        </p:txBody>
      </p:sp>
      <p:sp>
        <p:nvSpPr>
          <p:cNvPr id="4" name="Подзаголовок 2">
            <a:extLst>
              <a:ext uri="{FF2B5EF4-FFF2-40B4-BE49-F238E27FC236}">
                <a16:creationId xmlns:a16="http://schemas.microsoft.com/office/drawing/2014/main" id="{CEF919C4-D3A9-4F0B-82D7-BFE18756C10C}"/>
              </a:ext>
            </a:extLst>
          </p:cNvPr>
          <p:cNvSpPr txBox="1">
            <a:spLocks/>
          </p:cNvSpPr>
          <p:nvPr/>
        </p:nvSpPr>
        <p:spPr>
          <a:xfrm>
            <a:off x="7252139" y="4774214"/>
            <a:ext cx="3731172" cy="96443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ru-RU" sz="2000" dirty="0">
                <a:latin typeface="Times New Roman" panose="02020603050405020304" pitchFamily="18" charset="0"/>
                <a:ea typeface="Cambria" panose="02040503050406030204" pitchFamily="18" charset="0"/>
                <a:cs typeface="Times New Roman" panose="02020603050405020304" pitchFamily="18" charset="0"/>
              </a:rPr>
              <a:t>Лисов Андрей Анатольевич</a:t>
            </a:r>
          </a:p>
          <a:p>
            <a:pPr algn="r"/>
            <a:r>
              <a:rPr lang="ru-RU" sz="2000" dirty="0">
                <a:latin typeface="Times New Roman" panose="02020603050405020304" pitchFamily="18" charset="0"/>
                <a:ea typeface="Cambria" panose="02040503050406030204" pitchFamily="18" charset="0"/>
                <a:cs typeface="Times New Roman" panose="02020603050405020304" pitchFamily="18" charset="0"/>
              </a:rPr>
              <a:t>Кафедра </a:t>
            </a:r>
            <a:r>
              <a:rPr lang="ru-RU" sz="2000" dirty="0" err="1">
                <a:latin typeface="Times New Roman" panose="02020603050405020304" pitchFamily="18" charset="0"/>
                <a:ea typeface="Cambria" panose="02040503050406030204" pitchFamily="18" charset="0"/>
                <a:cs typeface="Times New Roman" panose="02020603050405020304" pitchFamily="18" charset="0"/>
              </a:rPr>
              <a:t>ЭпМЭМ</a:t>
            </a:r>
            <a:r>
              <a:rPr lang="ru-RU" sz="2000" dirty="0">
                <a:latin typeface="Times New Roman" panose="02020603050405020304" pitchFamily="18" charset="0"/>
                <a:ea typeface="Cambria" panose="02040503050406030204" pitchFamily="18" charset="0"/>
                <a:cs typeface="Times New Roman" panose="02020603050405020304" pitchFamily="18" charset="0"/>
              </a:rPr>
              <a:t> </a:t>
            </a:r>
          </a:p>
        </p:txBody>
      </p:sp>
    </p:spTree>
    <p:extLst>
      <p:ext uri="{BB962C8B-B14F-4D97-AF65-F5344CB8AC3E}">
        <p14:creationId xmlns:p14="http://schemas.microsoft.com/office/powerpoint/2010/main" val="1165512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829938"/>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Создать собственный датасет или загрузить новый для создания нового предсказания</a:t>
            </a:r>
          </a:p>
          <a:p>
            <a:pPr marL="0" indent="361950" algn="just">
              <a:buNone/>
            </a:pPr>
            <a:r>
              <a:rPr lang="ru-RU" dirty="0">
                <a:latin typeface="Times New Roman" panose="02020603050405020304" pitchFamily="18" charset="0"/>
                <a:cs typeface="Times New Roman" panose="02020603050405020304" pitchFamily="18" charset="0"/>
              </a:rPr>
              <a:t>2. Изменить цвет точек на красный, а цвет линейной регрессии на зелёный</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10</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9835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073369" y="117913"/>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Полиномиальная регрессия</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853965" y="1127206"/>
            <a:ext cx="10954408" cy="5103020"/>
          </a:xfrm>
        </p:spPr>
        <p:txBody>
          <a:bodyPr>
            <a:normAutofit/>
          </a:bodyPr>
          <a:lstStyle/>
          <a:p>
            <a:pPr marL="0" indent="361950" algn="just">
              <a:buNone/>
            </a:pPr>
            <a:r>
              <a:rPr lang="ru-RU" sz="2600" i="1" dirty="0">
                <a:latin typeface="Times New Roman" panose="02020603050405020304" pitchFamily="18" charset="0"/>
                <a:cs typeface="Times New Roman" panose="02020603050405020304" pitchFamily="18" charset="0"/>
              </a:rPr>
              <a:t>Полиномиальная регрессия это обобщенный случай линейной регрессии. </a:t>
            </a:r>
          </a:p>
          <a:p>
            <a:pPr marL="0" indent="361950" algn="just">
              <a:buNone/>
            </a:pPr>
            <a:r>
              <a:rPr lang="ru-RU" sz="2600" dirty="0">
                <a:latin typeface="Times New Roman" panose="02020603050405020304" pitchFamily="18" charset="0"/>
                <a:cs typeface="Times New Roman" panose="02020603050405020304" pitchFamily="18" charset="0"/>
              </a:rPr>
              <a:t>В данном случае предполагается полиномиальную зависимость между выходом и входом и, следовательно, полиномиальную оценочную функцию регрессии.</a:t>
            </a:r>
          </a:p>
          <a:p>
            <a:pPr marL="0" indent="361950" algn="just">
              <a:buNone/>
            </a:pPr>
            <a:r>
              <a:rPr lang="ru-RU" sz="2600" dirty="0">
                <a:latin typeface="Times New Roman" panose="02020603050405020304" pitchFamily="18" charset="0"/>
                <a:cs typeface="Times New Roman" panose="02020603050405020304" pitchFamily="18" charset="0"/>
              </a:rPr>
              <a:t>Другими словами, помимо линейных членов, таких как 𝑏₁𝑥₁, функция регрессии 𝑓 может включать нелинейные члены, такие как 𝑏₂𝑥₁², 𝑏₃𝑥₁³, 𝑏₄𝑥₁𝑥₂, 𝑏₅𝑥₁²𝑥 ₂. и т.д.</a:t>
            </a:r>
          </a:p>
          <a:p>
            <a:pPr marL="0" indent="361950" algn="just">
              <a:buNone/>
            </a:pPr>
            <a:endParaRPr lang="ru-RU" sz="2600" dirty="0">
              <a:latin typeface="Times New Roman" panose="02020603050405020304" pitchFamily="18" charset="0"/>
              <a:cs typeface="Times New Roman" panose="02020603050405020304" pitchFamily="18" charset="0"/>
            </a:endParaRPr>
          </a:p>
          <a:p>
            <a:pPr marL="0" indent="361950" algn="just">
              <a:buNone/>
            </a:pPr>
            <a:r>
              <a:rPr lang="ru-RU" sz="26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600" dirty="0">
                <a:latin typeface="Times New Roman" panose="02020603050405020304" pitchFamily="18" charset="0"/>
                <a:cs typeface="Times New Roman" panose="02020603050405020304" pitchFamily="18" charset="0"/>
                <a:hlinkClick r:id="rId2"/>
              </a:rPr>
              <a:t>https://realpython.com/linear-regression-in-python/</a:t>
            </a:r>
            <a:r>
              <a:rPr lang="ru-RU" sz="26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11</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0381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PolynomialRegression</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12</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A3633E77-D6E7-4F5D-8BF0-F6EE1421A4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48" y="681037"/>
            <a:ext cx="9661635" cy="6089552"/>
          </a:xfrm>
          <a:prstGeom prst="rect">
            <a:avLst/>
          </a:prstGeom>
        </p:spPr>
      </p:pic>
    </p:spTree>
    <p:extLst>
      <p:ext uri="{BB962C8B-B14F-4D97-AF65-F5344CB8AC3E}">
        <p14:creationId xmlns:p14="http://schemas.microsoft.com/office/powerpoint/2010/main" val="2749081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PolynomialRegression</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13</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4F154007-5277-429C-8401-3481E817CA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4816" y="681036"/>
            <a:ext cx="9643391" cy="6055415"/>
          </a:xfrm>
          <a:prstGeom prst="rect">
            <a:avLst/>
          </a:prstGeom>
        </p:spPr>
      </p:pic>
    </p:spTree>
    <p:extLst>
      <p:ext uri="{BB962C8B-B14F-4D97-AF65-F5344CB8AC3E}">
        <p14:creationId xmlns:p14="http://schemas.microsoft.com/office/powerpoint/2010/main" val="1265885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829938"/>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Увеличить разброс зашумлённых данных в 2 раза.</a:t>
            </a:r>
          </a:p>
          <a:p>
            <a:pPr marL="0" indent="361950" algn="just">
              <a:buNone/>
            </a:pPr>
            <a:r>
              <a:rPr lang="ru-RU" dirty="0">
                <a:latin typeface="Times New Roman" panose="02020603050405020304" pitchFamily="18" charset="0"/>
                <a:cs typeface="Times New Roman" panose="02020603050405020304" pitchFamily="18" charset="0"/>
              </a:rPr>
              <a:t>2. Изменить цвет точек</a:t>
            </a:r>
            <a:r>
              <a:rPr lang="en-US" dirty="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зашумлённых данных на красный на графике с полиноминальной регрессией.</a:t>
            </a:r>
          </a:p>
          <a:p>
            <a:pPr marL="0" indent="361950" algn="just">
              <a:buNone/>
            </a:pPr>
            <a:r>
              <a:rPr lang="ru-RU" dirty="0">
                <a:latin typeface="Times New Roman" panose="02020603050405020304" pitchFamily="18" charset="0"/>
                <a:cs typeface="Times New Roman" panose="02020603050405020304" pitchFamily="18" charset="0"/>
              </a:rPr>
              <a:t>3. Убрать полином первого порядка и добавить полином 8-го порядка при построении регрессии.</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14</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5534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150883" y="13652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Дерево решений (</a:t>
            </a:r>
            <a:r>
              <a:rPr lang="en-US" sz="2800" dirty="0">
                <a:latin typeface="Times New Roman" panose="02020603050405020304" pitchFamily="18" charset="0"/>
                <a:cs typeface="Times New Roman" panose="02020603050405020304" pitchFamily="18" charset="0"/>
              </a:rPr>
              <a:t>decision tree</a:t>
            </a:r>
            <a:r>
              <a:rPr lang="ru-RU" sz="2800" dirty="0">
                <a:latin typeface="Times New Roman" panose="02020603050405020304" pitchFamily="18" charset="0"/>
                <a:cs typeface="Times New Roman" panose="02020603050405020304" pitchFamily="18" charset="0"/>
              </a:rPr>
              <a:t>)</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182414"/>
            <a:ext cx="10954408" cy="4162097"/>
          </a:xfrm>
        </p:spPr>
        <p:txBody>
          <a:bodyPr>
            <a:noAutofit/>
          </a:bodyPr>
          <a:lstStyle/>
          <a:p>
            <a:pPr marL="0" indent="361950" algn="just">
              <a:buNone/>
            </a:pPr>
            <a:r>
              <a:rPr lang="ru-RU" sz="2600" dirty="0">
                <a:latin typeface="Times New Roman" panose="02020603050405020304" pitchFamily="18" charset="0"/>
                <a:cs typeface="Times New Roman" panose="02020603050405020304" pitchFamily="18" charset="0"/>
              </a:rPr>
              <a:t>Деревья решений — это непараметрический контролируемый метод обучения, используемый для классификации и регрессии. </a:t>
            </a:r>
          </a:p>
          <a:p>
            <a:pPr marL="0" indent="361950" algn="just">
              <a:buNone/>
            </a:pPr>
            <a:r>
              <a:rPr lang="ru-RU" sz="2600" dirty="0">
                <a:latin typeface="Times New Roman" panose="02020603050405020304" pitchFamily="18" charset="0"/>
                <a:cs typeface="Times New Roman" panose="02020603050405020304" pitchFamily="18" charset="0"/>
              </a:rPr>
              <a:t>Цель состоит в том, чтобы создать модель, которая предсказывает значение целевой переменной, изучая простые правила принятия решений, выведенные из характеристик данных. Дерево можно рассматривать как кусочно-постоянное приближение.</a:t>
            </a:r>
            <a:endParaRPr lang="en-US" sz="2600" dirty="0">
              <a:latin typeface="Times New Roman" panose="02020603050405020304" pitchFamily="18" charset="0"/>
              <a:cs typeface="Times New Roman" panose="02020603050405020304" pitchFamily="18" charset="0"/>
            </a:endParaRPr>
          </a:p>
          <a:p>
            <a:pPr marL="0" indent="361950" algn="just">
              <a:buNone/>
            </a:pPr>
            <a:endParaRPr lang="ru-RU" sz="2600" dirty="0">
              <a:latin typeface="Times New Roman" panose="02020603050405020304" pitchFamily="18" charset="0"/>
              <a:cs typeface="Times New Roman" panose="02020603050405020304" pitchFamily="18" charset="0"/>
            </a:endParaRPr>
          </a:p>
          <a:p>
            <a:pPr marL="0" indent="361950" algn="just">
              <a:buNone/>
            </a:pPr>
            <a:r>
              <a:rPr lang="ru-RU" sz="26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600" dirty="0">
                <a:latin typeface="Times New Roman" panose="02020603050405020304" pitchFamily="18" charset="0"/>
                <a:cs typeface="Times New Roman" panose="02020603050405020304" pitchFamily="18" charset="0"/>
                <a:hlinkClick r:id="rId2"/>
              </a:rPr>
              <a:t>https://scikit-learn.ru/1-10-decision-trees/</a:t>
            </a:r>
            <a:r>
              <a:rPr lang="ru-RU" sz="26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15</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5466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Пример работы</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16</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5" name="Рисунок 4">
            <a:extLst>
              <a:ext uri="{FF2B5EF4-FFF2-40B4-BE49-F238E27FC236}">
                <a16:creationId xmlns:a16="http://schemas.microsoft.com/office/drawing/2014/main" id="{24D8CCEF-7F75-4FA4-9A17-0DC1CB0E49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446" y="845015"/>
            <a:ext cx="11907107" cy="5167970"/>
          </a:xfrm>
          <a:prstGeom prst="rect">
            <a:avLst/>
          </a:prstGeom>
        </p:spPr>
      </p:pic>
    </p:spTree>
    <p:extLst>
      <p:ext uri="{BB962C8B-B14F-4D97-AF65-F5344CB8AC3E}">
        <p14:creationId xmlns:p14="http://schemas.microsoft.com/office/powerpoint/2010/main" val="1695621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150883" y="13652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Применение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182414"/>
            <a:ext cx="10954408" cy="4162097"/>
          </a:xfrm>
        </p:spPr>
        <p:txBody>
          <a:bodyPr>
            <a:noAutofit/>
          </a:bodyPr>
          <a:lstStyle/>
          <a:p>
            <a:pPr marL="0" indent="361950" algn="just">
              <a:buNone/>
            </a:pPr>
            <a:r>
              <a:rPr lang="ru-RU" sz="2600" dirty="0">
                <a:latin typeface="Times New Roman" panose="02020603050405020304" pitchFamily="18" charset="0"/>
                <a:cs typeface="Times New Roman" panose="02020603050405020304" pitchFamily="18" charset="0"/>
              </a:rPr>
              <a:t>-Дерево решений часто используют в </a:t>
            </a:r>
            <a:r>
              <a:rPr lang="ru-RU" sz="2600" b="1" dirty="0">
                <a:latin typeface="Times New Roman" panose="02020603050405020304" pitchFamily="18" charset="0"/>
                <a:cs typeface="Times New Roman" panose="02020603050405020304" pitchFamily="18" charset="0"/>
              </a:rPr>
              <a:t>банковском секторе и в тех сферах, где применяют скрипты для общения с клиентами</a:t>
            </a:r>
            <a:r>
              <a:rPr lang="ru-RU" sz="2600" dirty="0">
                <a:latin typeface="Times New Roman" panose="02020603050405020304" pitchFamily="18" charset="0"/>
                <a:cs typeface="Times New Roman" panose="02020603050405020304" pitchFamily="18" charset="0"/>
              </a:rPr>
              <a:t> и нужно управлять процессами принятия решений. </a:t>
            </a:r>
          </a:p>
          <a:p>
            <a:pPr marL="0" indent="361950" algn="just">
              <a:buNone/>
            </a:pPr>
            <a:r>
              <a:rPr lang="ru-RU" sz="2600" dirty="0">
                <a:latin typeface="Times New Roman" panose="02020603050405020304" pitchFamily="18" charset="0"/>
                <a:cs typeface="Times New Roman" panose="02020603050405020304" pitchFamily="18" charset="0"/>
              </a:rPr>
              <a:t>-</a:t>
            </a:r>
            <a:r>
              <a:rPr lang="ru-RU" sz="2600" b="1" dirty="0">
                <a:latin typeface="Times New Roman" panose="02020603050405020304" pitchFamily="18" charset="0"/>
                <a:cs typeface="Times New Roman" panose="02020603050405020304" pitchFamily="18" charset="0"/>
              </a:rPr>
              <a:t>В машинном обучении</a:t>
            </a:r>
            <a:r>
              <a:rPr lang="ru-RU" sz="2600" dirty="0">
                <a:latin typeface="Times New Roman" panose="02020603050405020304" pitchFamily="18" charset="0"/>
                <a:cs typeface="Times New Roman" panose="02020603050405020304" pitchFamily="18" charset="0"/>
              </a:rPr>
              <a:t>, статистике и анализе данных с помощью метода дерева решений можно </a:t>
            </a:r>
            <a:r>
              <a:rPr lang="ru-RU" sz="2600" b="1" dirty="0">
                <a:latin typeface="Times New Roman" panose="02020603050405020304" pitchFamily="18" charset="0"/>
                <a:cs typeface="Times New Roman" panose="02020603050405020304" pitchFamily="18" charset="0"/>
              </a:rPr>
              <a:t>строить прогнозы, описывать данные</a:t>
            </a:r>
            <a:r>
              <a:rPr lang="ru-RU" sz="2600" dirty="0">
                <a:latin typeface="Times New Roman" panose="02020603050405020304" pitchFamily="18" charset="0"/>
                <a:cs typeface="Times New Roman" panose="02020603050405020304" pitchFamily="18" charset="0"/>
              </a:rPr>
              <a:t>, разделять их на группы и </a:t>
            </a:r>
            <a:r>
              <a:rPr lang="ru-RU" sz="2600" b="1" dirty="0">
                <a:latin typeface="Times New Roman" panose="02020603050405020304" pitchFamily="18" charset="0"/>
                <a:cs typeface="Times New Roman" panose="02020603050405020304" pitchFamily="18" charset="0"/>
              </a:rPr>
              <a:t>находить зависимости </a:t>
            </a:r>
            <a:r>
              <a:rPr lang="ru-RU" sz="2600" dirty="0">
                <a:latin typeface="Times New Roman" panose="02020603050405020304" pitchFamily="18" charset="0"/>
                <a:cs typeface="Times New Roman" panose="02020603050405020304" pitchFamily="18" charset="0"/>
              </a:rPr>
              <a:t>между ними.</a:t>
            </a:r>
          </a:p>
          <a:p>
            <a:pPr marL="0" indent="361950" algn="just">
              <a:buNone/>
            </a:pPr>
            <a:endParaRPr lang="ru-RU" sz="2600"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17</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8388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DecisionTree</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18</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CF710078-FE1B-49D4-A138-AA7674E56B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1306" y="713893"/>
            <a:ext cx="9409387" cy="6023348"/>
          </a:xfrm>
          <a:prstGeom prst="rect">
            <a:avLst/>
          </a:prstGeom>
        </p:spPr>
      </p:pic>
    </p:spTree>
    <p:extLst>
      <p:ext uri="{BB962C8B-B14F-4D97-AF65-F5344CB8AC3E}">
        <p14:creationId xmlns:p14="http://schemas.microsoft.com/office/powerpoint/2010/main" val="515252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829938"/>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Изменить критерий классификации решающего дерева с «энтропии» на «Джинни» </a:t>
            </a:r>
          </a:p>
          <a:p>
            <a:pPr marL="0" indent="361950" algn="just">
              <a:buNone/>
            </a:pPr>
            <a:r>
              <a:rPr lang="ru-RU" dirty="0">
                <a:latin typeface="Times New Roman" panose="02020603050405020304" pitchFamily="18" charset="0"/>
                <a:cs typeface="Times New Roman" panose="02020603050405020304" pitchFamily="18" charset="0"/>
              </a:rPr>
              <a:t>2. Изменить глубину дерева в 2, 3, 5 раз, результаты зафиксировать в виде рисунка(</a:t>
            </a:r>
            <a:r>
              <a:rPr lang="ru-RU" dirty="0" err="1">
                <a:latin typeface="Times New Roman" panose="02020603050405020304" pitchFamily="18" charset="0"/>
                <a:cs typeface="Times New Roman" panose="02020603050405020304" pitchFamily="18" charset="0"/>
              </a:rPr>
              <a:t>ов</a:t>
            </a:r>
            <a:r>
              <a:rPr lang="ru-RU"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19</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9535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931479" y="13652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Предварительная подготовка</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733097"/>
            <a:ext cx="10954408" cy="5519422"/>
          </a:xfrm>
        </p:spPr>
        <p:txBody>
          <a:bodyPr>
            <a:normAutofit/>
          </a:bodyPr>
          <a:lstStyle/>
          <a:p>
            <a:pPr marL="0" indent="361950" algn="just">
              <a:buNone/>
            </a:pPr>
            <a:r>
              <a:rPr lang="ru-RU" sz="2400" dirty="0">
                <a:latin typeface="Times New Roman" panose="02020603050405020304" pitchFamily="18" charset="0"/>
                <a:cs typeface="Times New Roman" panose="02020603050405020304" pitchFamily="18" charset="0"/>
              </a:rPr>
              <a:t>1. В рамках курса </a:t>
            </a:r>
            <a:r>
              <a:rPr lang="ru-RU" sz="2400" b="1" dirty="0">
                <a:latin typeface="Times New Roman" panose="02020603050405020304" pitchFamily="18" charset="0"/>
                <a:cs typeface="Times New Roman" panose="02020603050405020304" pitchFamily="18" charset="0"/>
              </a:rPr>
              <a:t>НЕ</a:t>
            </a:r>
            <a:r>
              <a:rPr lang="ru-RU" sz="2400" dirty="0">
                <a:latin typeface="Times New Roman" panose="02020603050405020304" pitchFamily="18" charset="0"/>
                <a:cs typeface="Times New Roman" panose="02020603050405020304" pitchFamily="18" charset="0"/>
              </a:rPr>
              <a:t> будут рассмотрены все алгоритмы машинного обучения и даже все основные и попсовые, в виду ограниченности времени. </a:t>
            </a:r>
          </a:p>
          <a:p>
            <a:pPr marL="0" indent="361950" algn="just">
              <a:buNone/>
            </a:pPr>
            <a:r>
              <a:rPr lang="ru-RU" sz="2400" dirty="0">
                <a:latin typeface="Times New Roman" panose="02020603050405020304" pitchFamily="18" charset="0"/>
                <a:cs typeface="Times New Roman" panose="02020603050405020304" pitchFamily="18" charset="0"/>
              </a:rPr>
              <a:t>2. Теория и математический аппарат часто будут приведены в упрощённом варианте для лучшего понимания.</a:t>
            </a:r>
          </a:p>
          <a:p>
            <a:pPr marL="0" indent="361950" algn="just">
              <a:buNone/>
            </a:pPr>
            <a:r>
              <a:rPr lang="ru-RU" sz="2400" dirty="0">
                <a:latin typeface="Times New Roman" panose="02020603050405020304" pitchFamily="18" charset="0"/>
                <a:cs typeface="Times New Roman" panose="02020603050405020304" pitchFamily="18" charset="0"/>
              </a:rPr>
              <a:t>3. Список практически всех известных алгоритмов машинного обучения на текущий момент времени, известных человечеству, с кратким описанием можно найти по ссылке:</a:t>
            </a:r>
          </a:p>
          <a:p>
            <a:pPr marL="0" indent="361950" algn="just">
              <a:buNone/>
            </a:pPr>
            <a:r>
              <a:rPr lang="en-US" sz="2400" dirty="0">
                <a:latin typeface="Times New Roman" panose="02020603050405020304" pitchFamily="18" charset="0"/>
                <a:cs typeface="Times New Roman" panose="02020603050405020304" pitchFamily="18" charset="0"/>
                <a:hlinkClick r:id="rId2"/>
              </a:rPr>
              <a:t>https://en.wikipedia.org/wiki/Outline_of_machine_learning#Machine_learning_algorithms</a:t>
            </a:r>
            <a:r>
              <a:rPr lang="ru-RU" sz="2400" dirty="0">
                <a:latin typeface="Times New Roman" panose="02020603050405020304" pitchFamily="18" charset="0"/>
                <a:cs typeface="Times New Roman" panose="02020603050405020304" pitchFamily="18" charset="0"/>
              </a:rPr>
              <a:t> </a:t>
            </a:r>
          </a:p>
          <a:p>
            <a:pPr marL="0" indent="361950" algn="just">
              <a:buNone/>
            </a:pPr>
            <a:r>
              <a:rPr lang="ru-RU" sz="2400" dirty="0">
                <a:latin typeface="Times New Roman" panose="02020603050405020304" pitchFamily="18" charset="0"/>
                <a:cs typeface="Times New Roman" panose="02020603050405020304" pitchFamily="18" charset="0"/>
              </a:rPr>
              <a:t>4. Все скрипты и немного больше будут доступны по ссылке</a:t>
            </a:r>
            <a:br>
              <a:rPr lang="ru-RU"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hlinkClick r:id="rId3"/>
              </a:rPr>
              <a:t>https://github.com/AnLiMan/machine-learning-course</a:t>
            </a:r>
            <a:r>
              <a:rPr lang="en-US" sz="2400" dirty="0">
                <a:latin typeface="Times New Roman" panose="02020603050405020304" pitchFamily="18" charset="0"/>
                <a:cs typeface="Times New Roman" panose="02020603050405020304" pitchFamily="18" charset="0"/>
              </a:rPr>
              <a:t> </a:t>
            </a:r>
          </a:p>
          <a:p>
            <a:pPr marL="0" indent="361950" algn="just">
              <a:buNone/>
            </a:pPr>
            <a:r>
              <a:rPr lang="ru-RU" sz="2400" dirty="0">
                <a:latin typeface="Times New Roman" panose="02020603050405020304" pitchFamily="18" charset="0"/>
                <a:cs typeface="Times New Roman" panose="02020603050405020304" pitchFamily="18" charset="0"/>
              </a:rPr>
              <a:t>Машинное обучение через мемы </a:t>
            </a:r>
            <a:r>
              <a:rPr lang="en-US" sz="2400" dirty="0">
                <a:latin typeface="Times New Roman" panose="02020603050405020304" pitchFamily="18" charset="0"/>
                <a:cs typeface="Times New Roman" panose="02020603050405020304" pitchFamily="18" charset="0"/>
                <a:hlinkClick r:id="rId4"/>
              </a:rPr>
              <a:t>https://medium.com/nybles/understanding-machine-learning-through-memes-4580b67527bf</a:t>
            </a:r>
            <a:r>
              <a:rPr lang="ru-RU" sz="2400" dirty="0">
                <a:latin typeface="Times New Roman" panose="02020603050405020304" pitchFamily="18" charset="0"/>
                <a:cs typeface="Times New Roman" panose="02020603050405020304" pitchFamily="18" charset="0"/>
              </a:rPr>
              <a:t> </a:t>
            </a:r>
          </a:p>
          <a:p>
            <a:pPr marL="0" indent="0" algn="just">
              <a:buNone/>
            </a:pPr>
            <a:endParaRPr lang="ru-RU" sz="2200"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43A8EB57-E85A-47C4-BACB-98E16F0BDD7C}"/>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67293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Метод </a:t>
            </a:r>
            <a:r>
              <a:rPr lang="en-US" sz="2800" dirty="0">
                <a:latin typeface="Times New Roman" panose="02020603050405020304" pitchFamily="18" charset="0"/>
                <a:cs typeface="Times New Roman" panose="02020603050405020304" pitchFamily="18" charset="0"/>
              </a:rPr>
              <a:t>k-</a:t>
            </a:r>
            <a:r>
              <a:rPr lang="ru-RU" sz="2800" dirty="0">
                <a:latin typeface="Times New Roman" panose="02020603050405020304" pitchFamily="18" charset="0"/>
                <a:cs typeface="Times New Roman" panose="02020603050405020304" pitchFamily="18" charset="0"/>
              </a:rPr>
              <a:t>ближайших соседей</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77489"/>
            <a:ext cx="10954408" cy="5843985"/>
          </a:xfrm>
        </p:spPr>
        <p:txBody>
          <a:bodyPr>
            <a:noAutofit/>
          </a:bodyPr>
          <a:lstStyle/>
          <a:p>
            <a:pPr marL="0" indent="361950" algn="just">
              <a:buNone/>
            </a:pPr>
            <a:r>
              <a:rPr lang="ru-RU" sz="2400" dirty="0">
                <a:latin typeface="Times New Roman" panose="02020603050405020304" pitchFamily="18" charset="0"/>
                <a:cs typeface="Times New Roman" panose="02020603050405020304" pitchFamily="18" charset="0"/>
              </a:rPr>
              <a:t>Метод k-ближайших соседей (англ. k-</a:t>
            </a:r>
            <a:r>
              <a:rPr lang="ru-RU" sz="2400" dirty="0" err="1">
                <a:latin typeface="Times New Roman" panose="02020603050405020304" pitchFamily="18" charset="0"/>
                <a:cs typeface="Times New Roman" panose="02020603050405020304" pitchFamily="18" charset="0"/>
              </a:rPr>
              <a:t>nearest</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neighbors</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algorithm</a:t>
            </a:r>
            <a:r>
              <a:rPr lang="ru-RU" sz="2400" dirty="0">
                <a:latin typeface="Times New Roman" panose="02020603050405020304" pitchFamily="18" charset="0"/>
                <a:cs typeface="Times New Roman" panose="02020603050405020304" pitchFamily="18" charset="0"/>
              </a:rPr>
              <a:t>, k-NN) — метрический алгоритм для автоматической классификации объектов или регрессии.</a:t>
            </a:r>
          </a:p>
          <a:p>
            <a:pPr marL="0" indent="361950" algn="just">
              <a:buNone/>
            </a:pPr>
            <a:r>
              <a:rPr lang="ru-RU" sz="2400" dirty="0">
                <a:latin typeface="Times New Roman" panose="02020603050405020304" pitchFamily="18" charset="0"/>
                <a:cs typeface="Times New Roman" panose="02020603050405020304" pitchFamily="18" charset="0"/>
              </a:rPr>
              <a:t>В случае использования метода для классификации </a:t>
            </a:r>
            <a:r>
              <a:rPr lang="ru-RU" sz="2400" b="1" dirty="0">
                <a:latin typeface="Times New Roman" panose="02020603050405020304" pitchFamily="18" charset="0"/>
                <a:cs typeface="Times New Roman" panose="02020603050405020304" pitchFamily="18" charset="0"/>
              </a:rPr>
              <a:t>объект присваивается тому классу, который является наиболее распространённым среди k соседей данного элемента</a:t>
            </a:r>
            <a:r>
              <a:rPr lang="ru-RU" sz="2400" dirty="0">
                <a:latin typeface="Times New Roman" panose="02020603050405020304" pitchFamily="18" charset="0"/>
                <a:cs typeface="Times New Roman" panose="02020603050405020304" pitchFamily="18" charset="0"/>
              </a:rPr>
              <a:t>, классы которых уже известны. В случае использования метода </a:t>
            </a:r>
            <a:r>
              <a:rPr lang="ru-RU" sz="2400" b="1" dirty="0">
                <a:latin typeface="Times New Roman" panose="02020603050405020304" pitchFamily="18" charset="0"/>
                <a:cs typeface="Times New Roman" panose="02020603050405020304" pitchFamily="18" charset="0"/>
              </a:rPr>
              <a:t>для регрессии, объекту присваивается среднее значение по k ближайшим к нему объектам</a:t>
            </a:r>
            <a:r>
              <a:rPr lang="ru-RU" sz="2400" dirty="0">
                <a:latin typeface="Times New Roman" panose="02020603050405020304" pitchFamily="18" charset="0"/>
                <a:cs typeface="Times New Roman" panose="02020603050405020304" pitchFamily="18" charset="0"/>
              </a:rPr>
              <a:t>, значения которых уже известны.</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20</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21799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Пример классификации</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21</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5" name="Рисунок 4">
            <a:extLst>
              <a:ext uri="{FF2B5EF4-FFF2-40B4-BE49-F238E27FC236}">
                <a16:creationId xmlns:a16="http://schemas.microsoft.com/office/drawing/2014/main" id="{A75A3AFC-7B4E-4EE5-A832-C0A0B7D330F1}"/>
              </a:ext>
            </a:extLst>
          </p:cNvPr>
          <p:cNvPicPr>
            <a:picLocks noChangeAspect="1"/>
          </p:cNvPicPr>
          <p:nvPr/>
        </p:nvPicPr>
        <p:blipFill>
          <a:blip r:embed="rId2"/>
          <a:stretch>
            <a:fillRect/>
          </a:stretch>
        </p:blipFill>
        <p:spPr>
          <a:xfrm>
            <a:off x="7126197" y="1134670"/>
            <a:ext cx="4797746" cy="4335964"/>
          </a:xfrm>
          <a:prstGeom prst="rect">
            <a:avLst/>
          </a:prstGeom>
        </p:spPr>
      </p:pic>
      <p:sp>
        <p:nvSpPr>
          <p:cNvPr id="6" name="TextBox 5">
            <a:extLst>
              <a:ext uri="{FF2B5EF4-FFF2-40B4-BE49-F238E27FC236}">
                <a16:creationId xmlns:a16="http://schemas.microsoft.com/office/drawing/2014/main" id="{491D9BEC-82F8-45A4-AEE3-3AF97FB5A08A}"/>
              </a:ext>
            </a:extLst>
          </p:cNvPr>
          <p:cNvSpPr txBox="1"/>
          <p:nvPr/>
        </p:nvSpPr>
        <p:spPr>
          <a:xfrm>
            <a:off x="712075" y="1351508"/>
            <a:ext cx="6093372" cy="3785652"/>
          </a:xfrm>
          <a:prstGeom prst="rect">
            <a:avLst/>
          </a:prstGeom>
          <a:noFill/>
        </p:spPr>
        <p:txBody>
          <a:bodyPr wrap="square">
            <a:spAutoFit/>
          </a:bodyPr>
          <a:lstStyle/>
          <a:p>
            <a:pPr indent="441325" algn="just"/>
            <a:r>
              <a:rPr lang="ru-RU" sz="2400" dirty="0">
                <a:latin typeface="Times New Roman" panose="02020603050405020304" pitchFamily="18" charset="0"/>
                <a:cs typeface="Times New Roman" panose="02020603050405020304" pitchFamily="18" charset="0"/>
              </a:rPr>
              <a:t>Тестовый образец (зелёный круг) должен быть классифицирован как синий квадрат (класс 1) или как красный треугольник (класс 2). Если k = 3, то он классифицируется как 2-й класс, потому что внутри меньшего круга 2 треугольника и только 1 квадрат. Если k = 5, то он будет классифицирован как 1-й класс (3 квадрата против 2 треугольников внутри большего круга)</a:t>
            </a:r>
          </a:p>
        </p:txBody>
      </p:sp>
    </p:spTree>
    <p:extLst>
      <p:ext uri="{BB962C8B-B14F-4D97-AF65-F5344CB8AC3E}">
        <p14:creationId xmlns:p14="http://schemas.microsoft.com/office/powerpoint/2010/main" val="25442797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Метод </a:t>
            </a:r>
            <a:r>
              <a:rPr lang="en-US" sz="2800" dirty="0">
                <a:latin typeface="Times New Roman" panose="02020603050405020304" pitchFamily="18" charset="0"/>
                <a:cs typeface="Times New Roman" panose="02020603050405020304" pitchFamily="18" charset="0"/>
              </a:rPr>
              <a:t>k-</a:t>
            </a:r>
            <a:r>
              <a:rPr lang="ru-RU" sz="2800" dirty="0">
                <a:latin typeface="Times New Roman" panose="02020603050405020304" pitchFamily="18" charset="0"/>
                <a:cs typeface="Times New Roman" panose="02020603050405020304" pitchFamily="18" charset="0"/>
              </a:rPr>
              <a:t>ближайших соседей</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77489"/>
            <a:ext cx="7208606" cy="5843985"/>
          </a:xfrm>
        </p:spPr>
        <p:txBody>
          <a:bodyPr>
            <a:noAutofit/>
          </a:bodyPr>
          <a:lstStyle/>
          <a:p>
            <a:pPr marL="0" indent="361950" algn="just">
              <a:buNone/>
            </a:pPr>
            <a:r>
              <a:rPr lang="ru-RU" sz="2400" dirty="0">
                <a:latin typeface="Times New Roman" panose="02020603050405020304" pitchFamily="18" charset="0"/>
                <a:cs typeface="Times New Roman" panose="02020603050405020304" pitchFamily="18" charset="0"/>
              </a:rPr>
              <a:t>Алгоритм может быть применим к выборкам с большим количеством атрибутов (многомерным). Для этого перед применением нужно определить функцию расстояния; классический вариант такой функции — евклидова метрика</a:t>
            </a:r>
          </a:p>
          <a:p>
            <a:pPr marL="0" indent="361950" algn="just">
              <a:buNone/>
            </a:pPr>
            <a:endParaRPr lang="ru-RU" sz="2400" dirty="0">
              <a:latin typeface="Times New Roman" panose="02020603050405020304" pitchFamily="18" charset="0"/>
              <a:cs typeface="Times New Roman" panose="02020603050405020304" pitchFamily="18" charset="0"/>
            </a:endParaRPr>
          </a:p>
          <a:p>
            <a:pPr marL="0" indent="361950" algn="just">
              <a:buNone/>
            </a:pPr>
            <a:r>
              <a:rPr lang="ru-RU" sz="2400" i="1"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400" dirty="0">
                <a:latin typeface="Times New Roman" panose="02020603050405020304" pitchFamily="18" charset="0"/>
                <a:cs typeface="Times New Roman" panose="02020603050405020304" pitchFamily="18" charset="0"/>
                <a:hlinkClick r:id="rId2"/>
              </a:rPr>
              <a:t>https://proglib.io/p/metod-k-blizhayshih-sosedey-k-nearest-neighbour-2021-07-19</a:t>
            </a:r>
            <a:r>
              <a:rPr lang="ru-RU" sz="2400" dirty="0">
                <a:latin typeface="Times New Roman" panose="02020603050405020304" pitchFamily="18" charset="0"/>
                <a:cs typeface="Times New Roman" panose="02020603050405020304" pitchFamily="18" charset="0"/>
              </a:rPr>
              <a:t> </a:t>
            </a:r>
          </a:p>
          <a:p>
            <a:pPr marL="0" indent="361950" algn="just">
              <a:buNone/>
            </a:pPr>
            <a:r>
              <a:rPr lang="en-US" sz="2400" dirty="0">
                <a:latin typeface="Times New Roman" panose="02020603050405020304" pitchFamily="18" charset="0"/>
                <a:cs typeface="Times New Roman" panose="02020603050405020304" pitchFamily="18" charset="0"/>
                <a:hlinkClick r:id="rId3"/>
              </a:rPr>
              <a:t>https://scikit-learn.org/stable/modules/neighbors.html</a:t>
            </a:r>
            <a:r>
              <a:rPr lang="ru-RU" sz="2400" dirty="0">
                <a:latin typeface="Times New Roman" panose="02020603050405020304" pitchFamily="18" charset="0"/>
                <a:cs typeface="Times New Roman" panose="02020603050405020304" pitchFamily="18" charset="0"/>
              </a:rPr>
              <a:t> </a:t>
            </a:r>
          </a:p>
          <a:p>
            <a:pPr marL="0" indent="361950" algn="just">
              <a:buNone/>
            </a:pPr>
            <a:r>
              <a:rPr lang="en-US" sz="2400" dirty="0">
                <a:latin typeface="Times New Roman" panose="02020603050405020304" pitchFamily="18" charset="0"/>
                <a:cs typeface="Times New Roman" panose="02020603050405020304" pitchFamily="18" charset="0"/>
                <a:hlinkClick r:id="rId4"/>
              </a:rPr>
              <a:t>https://academy.yandex.ru/handbook/ml/article/metricheskiye-metody</a:t>
            </a:r>
            <a:r>
              <a:rPr lang="ru-RU" sz="2400" dirty="0">
                <a:latin typeface="Times New Roman" panose="02020603050405020304" pitchFamily="18" charset="0"/>
                <a:cs typeface="Times New Roman" panose="02020603050405020304" pitchFamily="18" charset="0"/>
              </a:rPr>
              <a:t> </a:t>
            </a:r>
          </a:p>
          <a:p>
            <a:pPr marL="0" indent="361950" algn="just">
              <a:buNone/>
            </a:pPr>
            <a:endParaRPr lang="ru-RU" sz="2400"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22</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40B8BEEF-1EBE-4036-AD60-023EFFD452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3307" y="704569"/>
            <a:ext cx="3606378" cy="5448862"/>
          </a:xfrm>
          <a:prstGeom prst="rect">
            <a:avLst/>
          </a:prstGeom>
        </p:spPr>
      </p:pic>
    </p:spTree>
    <p:extLst>
      <p:ext uri="{BB962C8B-B14F-4D97-AF65-F5344CB8AC3E}">
        <p14:creationId xmlns:p14="http://schemas.microsoft.com/office/powerpoint/2010/main" val="33598172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Применение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35572"/>
            <a:ext cx="10954408" cy="5885903"/>
          </a:xfrm>
        </p:spPr>
        <p:txBody>
          <a:bodyPr>
            <a:normAutofit/>
          </a:bodyPr>
          <a:lstStyle/>
          <a:p>
            <a:pPr marL="0" indent="361950" algn="just">
              <a:buNone/>
            </a:pPr>
            <a:r>
              <a:rPr lang="ru-RU" sz="2600" dirty="0">
                <a:latin typeface="Times New Roman" panose="02020603050405020304" pitchFamily="18" charset="0"/>
                <a:cs typeface="Times New Roman" panose="02020603050405020304" pitchFamily="18" charset="0"/>
              </a:rPr>
              <a:t>Алгоритм очень неэффективен в задачах с большим количеством данных. Однако у него всё равно есть много применений в реальном мире. </a:t>
            </a:r>
          </a:p>
          <a:p>
            <a:pPr marL="0" indent="361950" algn="just">
              <a:buNone/>
            </a:pPr>
            <a:r>
              <a:rPr lang="ru-RU" sz="2600" b="1" dirty="0">
                <a:latin typeface="Times New Roman" panose="02020603050405020304" pitchFamily="18" charset="0"/>
                <a:cs typeface="Times New Roman" panose="02020603050405020304" pitchFamily="18" charset="0"/>
              </a:rPr>
              <a:t>-Рекомендательные системы. </a:t>
            </a:r>
            <a:r>
              <a:rPr lang="ru-RU" sz="2600" dirty="0">
                <a:latin typeface="Times New Roman" panose="02020603050405020304" pitchFamily="18" charset="0"/>
                <a:cs typeface="Times New Roman" panose="02020603050405020304" pitchFamily="18" charset="0"/>
              </a:rPr>
              <a:t>Если посмотреть на саму формулировку задачи «предложить пользователю что-то похожее на то, что он любит», то KNN прямо напрашивается в качестве решения.</a:t>
            </a:r>
          </a:p>
          <a:p>
            <a:pPr marL="0" indent="361950" algn="just">
              <a:buNone/>
            </a:pPr>
            <a:r>
              <a:rPr lang="ru-RU" sz="2600" b="1" dirty="0">
                <a:latin typeface="Times New Roman" panose="02020603050405020304" pitchFamily="18" charset="0"/>
                <a:cs typeface="Times New Roman" panose="02020603050405020304" pitchFamily="18" charset="0"/>
              </a:rPr>
              <a:t>-Поиск семантически похожих документов.</a:t>
            </a:r>
            <a:r>
              <a:rPr lang="ru-RU" sz="2600" dirty="0">
                <a:latin typeface="Times New Roman" panose="02020603050405020304" pitchFamily="18" charset="0"/>
                <a:cs typeface="Times New Roman" panose="02020603050405020304" pitchFamily="18" charset="0"/>
              </a:rPr>
              <a:t> Если векторные представления близки друг к другу, то темы документов схожи.</a:t>
            </a:r>
          </a:p>
          <a:p>
            <a:pPr marL="0" indent="361950" algn="just">
              <a:buNone/>
            </a:pPr>
            <a:r>
              <a:rPr lang="ru-RU" sz="2600" b="1" dirty="0">
                <a:latin typeface="Times New Roman" panose="02020603050405020304" pitchFamily="18" charset="0"/>
                <a:cs typeface="Times New Roman" panose="02020603050405020304" pitchFamily="18" charset="0"/>
              </a:rPr>
              <a:t>-Поиск аномалий и выбросов.</a:t>
            </a:r>
            <a:r>
              <a:rPr lang="ru-RU" sz="2600" dirty="0">
                <a:latin typeface="Times New Roman" panose="02020603050405020304" pitchFamily="18" charset="0"/>
                <a:cs typeface="Times New Roman" panose="02020603050405020304" pitchFamily="18" charset="0"/>
              </a:rPr>
              <a:t> Из-за того что алгоритм запоминает обучающую выборку полностью, ему легко посмотреть, насколько целевой объект похож на все данные, которые он видел.</a:t>
            </a:r>
          </a:p>
          <a:p>
            <a:pPr marL="0" indent="361950" algn="just">
              <a:buNone/>
            </a:pPr>
            <a:r>
              <a:rPr lang="ru-RU" sz="2600" b="1" dirty="0">
                <a:latin typeface="Times New Roman" panose="02020603050405020304" pitchFamily="18" charset="0"/>
                <a:cs typeface="Times New Roman" panose="02020603050405020304" pitchFamily="18" charset="0"/>
              </a:rPr>
              <a:t>-Задача кредитного скоринга. </a:t>
            </a:r>
            <a:r>
              <a:rPr lang="ru-RU" sz="2600" dirty="0">
                <a:latin typeface="Times New Roman" panose="02020603050405020304" pitchFamily="18" charset="0"/>
                <a:cs typeface="Times New Roman" panose="02020603050405020304" pitchFamily="18" charset="0"/>
              </a:rPr>
              <a:t>Рейтинги двух людей, у которых примерно одинаковая зарплата, схожие должности и кредитные истории, не должны сильно отличаться, поэтому KNN отлично подходит для решения такой задачи</a:t>
            </a:r>
            <a:r>
              <a:rPr lang="ru-RU"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23</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7234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kNN</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24</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58812A50-8361-4436-8A18-23433D889C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2711" y="778798"/>
            <a:ext cx="9573612" cy="5996163"/>
          </a:xfrm>
          <a:prstGeom prst="rect">
            <a:avLst/>
          </a:prstGeom>
        </p:spPr>
      </p:pic>
    </p:spTree>
    <p:extLst>
      <p:ext uri="{BB962C8B-B14F-4D97-AF65-F5344CB8AC3E}">
        <p14:creationId xmlns:p14="http://schemas.microsoft.com/office/powerpoint/2010/main" val="468444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5103020"/>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Ввести в код переменную для изменения уровня разброса точек на графике</a:t>
            </a:r>
          </a:p>
          <a:p>
            <a:pPr marL="0" indent="361950" algn="just">
              <a:buNone/>
            </a:pPr>
            <a:r>
              <a:rPr lang="ru-RU" dirty="0">
                <a:latin typeface="Times New Roman" panose="02020603050405020304" pitchFamily="18" charset="0"/>
                <a:cs typeface="Times New Roman" panose="02020603050405020304" pitchFamily="18" charset="0"/>
              </a:rPr>
              <a:t>2. Изменить все цвета точек и областей определения</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25</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84467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Обучение с подкреплением (</a:t>
            </a:r>
            <a:r>
              <a:rPr lang="en-US" sz="2800" dirty="0">
                <a:latin typeface="Times New Roman" panose="02020603050405020304" pitchFamily="18" charset="0"/>
                <a:cs typeface="Times New Roman" panose="02020603050405020304" pitchFamily="18" charset="0"/>
              </a:rPr>
              <a:t>Q-learning</a:t>
            </a:r>
            <a:r>
              <a:rPr lang="ru-RU" sz="2800" dirty="0">
                <a:latin typeface="Times New Roman" panose="02020603050405020304" pitchFamily="18" charset="0"/>
                <a:cs typeface="Times New Roman" panose="02020603050405020304" pitchFamily="18" charset="0"/>
              </a:rPr>
              <a:t>)</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77490"/>
            <a:ext cx="10954408" cy="5103020"/>
          </a:xfrm>
        </p:spPr>
        <p:txBody>
          <a:bodyPr>
            <a:noAutofit/>
          </a:bodyPr>
          <a:lstStyle/>
          <a:p>
            <a:pPr marL="0" indent="361950" algn="just">
              <a:buNone/>
            </a:pPr>
            <a:r>
              <a:rPr lang="ru-RU" sz="2400" dirty="0">
                <a:latin typeface="Times New Roman" panose="02020603050405020304" pitchFamily="18" charset="0"/>
                <a:cs typeface="Times New Roman" panose="02020603050405020304" pitchFamily="18" charset="0"/>
              </a:rPr>
              <a:t>Q-обучение (Q-</a:t>
            </a:r>
            <a:r>
              <a:rPr lang="ru-RU" sz="2400" dirty="0" err="1">
                <a:latin typeface="Times New Roman" panose="02020603050405020304" pitchFamily="18" charset="0"/>
                <a:cs typeface="Times New Roman" panose="02020603050405020304" pitchFamily="18" charset="0"/>
              </a:rPr>
              <a:t>learning</a:t>
            </a:r>
            <a:r>
              <a:rPr lang="ru-RU" sz="2400" dirty="0">
                <a:latin typeface="Times New Roman" panose="02020603050405020304" pitchFamily="18" charset="0"/>
                <a:cs typeface="Times New Roman" panose="02020603050405020304" pitchFamily="18" charset="0"/>
              </a:rPr>
              <a:t>) — метод, применяемый в искусственном интеллекте при </a:t>
            </a:r>
            <a:r>
              <a:rPr lang="ru-RU" sz="2400" dirty="0" err="1">
                <a:latin typeface="Times New Roman" panose="02020603050405020304" pitchFamily="18" charset="0"/>
                <a:cs typeface="Times New Roman" panose="02020603050405020304" pitchFamily="18" charset="0"/>
              </a:rPr>
              <a:t>агентном</a:t>
            </a:r>
            <a:r>
              <a:rPr lang="ru-RU" sz="2400" dirty="0">
                <a:latin typeface="Times New Roman" panose="02020603050405020304" pitchFamily="18" charset="0"/>
                <a:cs typeface="Times New Roman" panose="02020603050405020304" pitchFamily="18" charset="0"/>
              </a:rPr>
              <a:t> подходе. Относится к экспериментам вида </a:t>
            </a:r>
            <a:r>
              <a:rPr lang="ru-RU" sz="2400" dirty="0" err="1">
                <a:latin typeface="Times New Roman" panose="02020603050405020304" pitchFamily="18" charset="0"/>
                <a:cs typeface="Times New Roman" panose="02020603050405020304" pitchFamily="18" charset="0"/>
              </a:rPr>
              <a:t>oбучение</a:t>
            </a:r>
            <a:r>
              <a:rPr lang="ru-RU" sz="2400" dirty="0">
                <a:latin typeface="Times New Roman" panose="02020603050405020304" pitchFamily="18" charset="0"/>
                <a:cs typeface="Times New Roman" panose="02020603050405020304" pitchFamily="18" charset="0"/>
              </a:rPr>
              <a:t> с подкреплением. </a:t>
            </a:r>
            <a:r>
              <a:rPr lang="ru-RU" sz="2400" b="1" dirty="0">
                <a:latin typeface="Times New Roman" panose="02020603050405020304" pitchFamily="18" charset="0"/>
                <a:cs typeface="Times New Roman" panose="02020603050405020304" pitchFamily="18" charset="0"/>
              </a:rPr>
              <a:t>На основе </a:t>
            </a:r>
            <a:r>
              <a:rPr lang="ru-RU" sz="2400" dirty="0">
                <a:latin typeface="Times New Roman" panose="02020603050405020304" pitchFamily="18" charset="0"/>
                <a:cs typeface="Times New Roman" panose="02020603050405020304" pitchFamily="18" charset="0"/>
              </a:rPr>
              <a:t>получаемого от среды </a:t>
            </a:r>
            <a:r>
              <a:rPr lang="ru-RU" sz="2400" b="1" dirty="0">
                <a:latin typeface="Times New Roman" panose="02020603050405020304" pitchFamily="18" charset="0"/>
                <a:cs typeface="Times New Roman" panose="02020603050405020304" pitchFamily="18" charset="0"/>
              </a:rPr>
              <a:t>вознаграждения агент формирует функцию полезности Q</a:t>
            </a:r>
            <a:r>
              <a:rPr lang="ru-RU" sz="2400" dirty="0">
                <a:latin typeface="Times New Roman" panose="02020603050405020304" pitchFamily="18" charset="0"/>
                <a:cs typeface="Times New Roman" panose="02020603050405020304" pitchFamily="18" charset="0"/>
              </a:rPr>
              <a:t>, что впоследствии дает ему возможность уже не случайно выбирать стратегию поведения, </a:t>
            </a:r>
            <a:r>
              <a:rPr lang="ru-RU" sz="2400" b="1" dirty="0">
                <a:latin typeface="Times New Roman" panose="02020603050405020304" pitchFamily="18" charset="0"/>
                <a:cs typeface="Times New Roman" panose="02020603050405020304" pitchFamily="18" charset="0"/>
              </a:rPr>
              <a:t>а учитывать опыт предыдущего взаимодействия со средой</a:t>
            </a:r>
            <a:r>
              <a:rPr lang="ru-RU" sz="240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marL="0" indent="0" algn="just">
              <a:buNone/>
            </a:pPr>
            <a:endParaRPr lang="en-US" sz="2400" dirty="0">
              <a:latin typeface="Times New Roman" panose="02020603050405020304" pitchFamily="18" charset="0"/>
              <a:cs typeface="Times New Roman" panose="02020603050405020304" pitchFamily="18" charset="0"/>
            </a:endParaRPr>
          </a:p>
          <a:p>
            <a:pPr algn="just"/>
            <a:r>
              <a:rPr lang="ru-RU" sz="2400" dirty="0">
                <a:latin typeface="Times New Roman" panose="02020603050405020304" pitchFamily="18" charset="0"/>
                <a:cs typeface="Times New Roman" panose="02020603050405020304" pitchFamily="18" charset="0"/>
              </a:rPr>
              <a:t>Установка пакета</a:t>
            </a:r>
            <a:endParaRPr lang="en-US" sz="2400" dirty="0">
              <a:latin typeface="Times New Roman" panose="02020603050405020304" pitchFamily="18" charset="0"/>
              <a:cs typeface="Times New Roman" panose="02020603050405020304" pitchFamily="18" charset="0"/>
            </a:endParaRPr>
          </a:p>
          <a:p>
            <a:pPr marL="0" indent="0" algn="just">
              <a:buNone/>
            </a:pPr>
            <a:r>
              <a:rPr lang="en-US" sz="2400" dirty="0">
                <a:latin typeface="Courier New" panose="02070309020205020404" pitchFamily="49" charset="0"/>
                <a:cs typeface="Courier New" panose="02070309020205020404" pitchFamily="49" charset="0"/>
              </a:rPr>
              <a:t>pip install </a:t>
            </a:r>
            <a:r>
              <a:rPr lang="en-US" sz="2400" dirty="0" err="1">
                <a:latin typeface="Courier New" panose="02070309020205020404" pitchFamily="49" charset="0"/>
                <a:cs typeface="Courier New" panose="02070309020205020404" pitchFamily="49" charset="0"/>
              </a:rPr>
              <a:t>pygame</a:t>
            </a:r>
            <a:endParaRPr lang="ru-RU" sz="2400" dirty="0">
              <a:latin typeface="Courier New" panose="02070309020205020404" pitchFamily="49" charset="0"/>
              <a:cs typeface="Courier New" panose="02070309020205020404" pitchFamily="49" charset="0"/>
            </a:endParaRPr>
          </a:p>
          <a:p>
            <a:pPr marL="0" indent="0" algn="just">
              <a:buNone/>
            </a:pPr>
            <a:endParaRPr lang="ru-RU" sz="2400" dirty="0">
              <a:latin typeface="Courier New" panose="02070309020205020404" pitchFamily="49" charset="0"/>
              <a:cs typeface="Courier New" panose="02070309020205020404" pitchFamily="49" charset="0"/>
            </a:endParaRPr>
          </a:p>
          <a:p>
            <a:pPr marL="0" indent="0" algn="just">
              <a:buNone/>
            </a:pPr>
            <a:r>
              <a:rPr lang="ru-RU" sz="2400" dirty="0">
                <a:latin typeface="Times New Roman" panose="02020603050405020304" pitchFamily="18" charset="0"/>
                <a:cs typeface="Times New Roman" panose="02020603050405020304" pitchFamily="18" charset="0"/>
              </a:rPr>
              <a:t>Дополнительная литература </a:t>
            </a:r>
          </a:p>
          <a:p>
            <a:pPr marL="0" indent="0" algn="just">
              <a:buNone/>
            </a:pPr>
            <a:r>
              <a:rPr lang="en-US" sz="2400" dirty="0">
                <a:latin typeface="Times New Roman" panose="02020603050405020304" pitchFamily="18" charset="0"/>
                <a:cs typeface="Times New Roman" panose="02020603050405020304" pitchFamily="18" charset="0"/>
                <a:hlinkClick r:id="rId2"/>
              </a:rPr>
              <a:t>https://www.youtube.com/watch?v=aCEvtRtNO-M&amp;ab_channel=SirajRaval</a:t>
            </a:r>
            <a:r>
              <a:rPr lang="ru-RU" sz="2400" dirty="0">
                <a:latin typeface="Times New Roman" panose="02020603050405020304" pitchFamily="18" charset="0"/>
                <a:cs typeface="Times New Roman" panose="02020603050405020304" pitchFamily="18" charset="0"/>
              </a:rPr>
              <a:t> </a:t>
            </a:r>
          </a:p>
          <a:p>
            <a:pPr marL="0" indent="0" algn="just">
              <a:buNone/>
            </a:pPr>
            <a:r>
              <a:rPr lang="en-US" sz="2400" dirty="0">
                <a:latin typeface="Times New Roman" panose="02020603050405020304" pitchFamily="18" charset="0"/>
                <a:cs typeface="Times New Roman" panose="02020603050405020304" pitchFamily="18" charset="0"/>
                <a:hlinkClick r:id="rId3"/>
              </a:rPr>
              <a:t>https://www.datacamp.com/tutorial/introduction-q-learning-beginner-tutorial</a:t>
            </a:r>
            <a:r>
              <a:rPr lang="ru-RU" sz="24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26</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70964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en-US" sz="2800" dirty="0">
                <a:latin typeface="Times New Roman" panose="02020603050405020304" pitchFamily="18" charset="0"/>
                <a:cs typeface="Times New Roman" panose="02020603050405020304" pitchFamily="18" charset="0"/>
              </a:rPr>
              <a:t>A</a:t>
            </a:r>
            <a:r>
              <a:rPr lang="ru-RU" sz="2800" dirty="0" err="1">
                <a:latin typeface="Times New Roman" panose="02020603050405020304" pitchFamily="18" charset="0"/>
                <a:cs typeface="Times New Roman" panose="02020603050405020304" pitchFamily="18" charset="0"/>
              </a:rPr>
              <a:t>лгоритм</a:t>
            </a:r>
            <a:r>
              <a:rPr lang="ru-RU" sz="28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Q-learning</a:t>
            </a:r>
            <a:endParaRPr lang="ru-RU" sz="2800" dirty="0">
              <a:latin typeface="Times New Roman" panose="02020603050405020304" pitchFamily="18" charset="0"/>
              <a:cs typeface="Times New Roman" panose="02020603050405020304" pitchFamily="18" charset="0"/>
            </a:endParaRP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51338"/>
            <a:ext cx="10954408" cy="5505013"/>
          </a:xfrm>
        </p:spPr>
        <p:txBody>
          <a:bodyPr>
            <a:normAutofit lnSpcReduction="10000"/>
          </a:bodyPr>
          <a:lstStyle/>
          <a:p>
            <a:pPr marL="0" indent="0" algn="just">
              <a:buNone/>
            </a:pPr>
            <a:r>
              <a:rPr lang="en-US" sz="2200" b="1" dirty="0">
                <a:latin typeface="Times New Roman" panose="02020603050405020304" pitchFamily="18" charset="0"/>
                <a:cs typeface="Times New Roman" panose="02020603050405020304" pitchFamily="18" charset="0"/>
              </a:rPr>
              <a:t>1. Initialization (</a:t>
            </a:r>
            <a:r>
              <a:rPr lang="ru-RU" sz="2200" b="1" dirty="0">
                <a:latin typeface="Times New Roman" panose="02020603050405020304" pitchFamily="18" charset="0"/>
                <a:cs typeface="Times New Roman" panose="02020603050405020304" pitchFamily="18" charset="0"/>
              </a:rPr>
              <a:t>Инициализация):</a:t>
            </a:r>
          </a:p>
          <a:p>
            <a:pPr marL="0" indent="361950" algn="just">
              <a:buNone/>
            </a:pPr>
            <a:r>
              <a:rPr lang="en-US" sz="2200" dirty="0">
                <a:latin typeface="Times New Roman" panose="02020603050405020304" pitchFamily="18" charset="0"/>
                <a:cs typeface="Times New Roman" panose="02020603050405020304" pitchFamily="18" charset="0"/>
              </a:rPr>
              <a:t>for each s and a do Q[s, a] = RND // </a:t>
            </a:r>
            <a:r>
              <a:rPr lang="ru-RU" sz="2200" dirty="0">
                <a:latin typeface="Times New Roman" panose="02020603050405020304" pitchFamily="18" charset="0"/>
                <a:cs typeface="Times New Roman" panose="02020603050405020304" pitchFamily="18" charset="0"/>
              </a:rPr>
              <a:t>инициализируем функцию полезности </a:t>
            </a:r>
            <a:r>
              <a:rPr lang="en-US" sz="2200" dirty="0">
                <a:latin typeface="Times New Roman" panose="02020603050405020304" pitchFamily="18" charset="0"/>
                <a:cs typeface="Times New Roman" panose="02020603050405020304" pitchFamily="18" charset="0"/>
              </a:rPr>
              <a:t>Q </a:t>
            </a:r>
            <a:r>
              <a:rPr lang="ru-RU" sz="2200" dirty="0">
                <a:latin typeface="Times New Roman" panose="02020603050405020304" pitchFamily="18" charset="0"/>
                <a:cs typeface="Times New Roman" panose="02020603050405020304" pitchFamily="18" charset="0"/>
              </a:rPr>
              <a:t>от действия а в ситуации </a:t>
            </a:r>
            <a:r>
              <a:rPr lang="en-US" sz="2200" dirty="0">
                <a:latin typeface="Times New Roman" panose="02020603050405020304" pitchFamily="18" charset="0"/>
                <a:cs typeface="Times New Roman" panose="02020603050405020304" pitchFamily="18" charset="0"/>
              </a:rPr>
              <a:t>s </a:t>
            </a:r>
            <a:r>
              <a:rPr lang="ru-RU" sz="2200" dirty="0">
                <a:latin typeface="Times New Roman" panose="02020603050405020304" pitchFamily="18" charset="0"/>
                <a:cs typeface="Times New Roman" panose="02020603050405020304" pitchFamily="18" charset="0"/>
              </a:rPr>
              <a:t>как случайную для любых входных данных</a:t>
            </a:r>
          </a:p>
          <a:p>
            <a:pPr marL="0" indent="0" algn="just">
              <a:buNone/>
            </a:pPr>
            <a:r>
              <a:rPr lang="en-US" sz="2200" b="1" dirty="0">
                <a:latin typeface="Times New Roman" panose="02020603050405020304" pitchFamily="18" charset="0"/>
                <a:cs typeface="Times New Roman" panose="02020603050405020304" pitchFamily="18" charset="0"/>
              </a:rPr>
              <a:t>2. Observe (</a:t>
            </a:r>
            <a:r>
              <a:rPr lang="ru-RU" sz="2200" b="1" dirty="0">
                <a:latin typeface="Times New Roman" panose="02020603050405020304" pitchFamily="18" charset="0"/>
                <a:cs typeface="Times New Roman" panose="02020603050405020304" pitchFamily="18" charset="0"/>
              </a:rPr>
              <a:t>Наблюдение):</a:t>
            </a:r>
          </a:p>
          <a:p>
            <a:pPr marL="0" indent="361950" algn="just">
              <a:buNone/>
            </a:pPr>
            <a:r>
              <a:rPr lang="en-US" sz="2200" dirty="0">
                <a:latin typeface="Times New Roman" panose="02020603050405020304" pitchFamily="18" charset="0"/>
                <a:cs typeface="Times New Roman" panose="02020603050405020304" pitchFamily="18" charset="0"/>
              </a:rPr>
              <a:t>s' = s // </a:t>
            </a:r>
            <a:r>
              <a:rPr lang="ru-RU" sz="2200" dirty="0">
                <a:latin typeface="Times New Roman" panose="02020603050405020304" pitchFamily="18" charset="0"/>
                <a:cs typeface="Times New Roman" panose="02020603050405020304" pitchFamily="18" charset="0"/>
              </a:rPr>
              <a:t>Запомнить предыдущие состояния</a:t>
            </a:r>
          </a:p>
          <a:p>
            <a:pPr marL="0" indent="361950" algn="just">
              <a:buNone/>
            </a:pPr>
            <a:r>
              <a:rPr lang="en-US" sz="2200" dirty="0">
                <a:latin typeface="Times New Roman" panose="02020603050405020304" pitchFamily="18" charset="0"/>
                <a:cs typeface="Times New Roman" panose="02020603050405020304" pitchFamily="18" charset="0"/>
              </a:rPr>
              <a:t>a' = a // </a:t>
            </a:r>
            <a:r>
              <a:rPr lang="ru-RU" sz="2200" dirty="0">
                <a:latin typeface="Times New Roman" panose="02020603050405020304" pitchFamily="18" charset="0"/>
                <a:cs typeface="Times New Roman" panose="02020603050405020304" pitchFamily="18" charset="0"/>
              </a:rPr>
              <a:t>Запомнить предыдущие действия</a:t>
            </a:r>
          </a:p>
          <a:p>
            <a:pPr marL="0" indent="361950" algn="just">
              <a:buNone/>
            </a:pPr>
            <a:r>
              <a:rPr lang="en-US" sz="2200" dirty="0">
                <a:latin typeface="Times New Roman" panose="02020603050405020304" pitchFamily="18" charset="0"/>
                <a:cs typeface="Times New Roman" panose="02020603050405020304" pitchFamily="18" charset="0"/>
              </a:rPr>
              <a:t>s = FROM_SENSOR // </a:t>
            </a:r>
            <a:r>
              <a:rPr lang="ru-RU" sz="2200" dirty="0">
                <a:latin typeface="Times New Roman" panose="02020603050405020304" pitchFamily="18" charset="0"/>
                <a:cs typeface="Times New Roman" panose="02020603050405020304" pitchFamily="18" charset="0"/>
              </a:rPr>
              <a:t>Получить текущие состояния с сенсора</a:t>
            </a:r>
          </a:p>
          <a:p>
            <a:pPr marL="0" indent="361950" algn="just">
              <a:buNone/>
            </a:pPr>
            <a:r>
              <a:rPr lang="en-US" sz="2200" dirty="0">
                <a:latin typeface="Times New Roman" panose="02020603050405020304" pitchFamily="18" charset="0"/>
                <a:cs typeface="Times New Roman" panose="02020603050405020304" pitchFamily="18" charset="0"/>
              </a:rPr>
              <a:t>r = FROM_SENSOR // </a:t>
            </a:r>
            <a:r>
              <a:rPr lang="ru-RU" sz="2200" dirty="0">
                <a:latin typeface="Times New Roman" panose="02020603050405020304" pitchFamily="18" charset="0"/>
                <a:cs typeface="Times New Roman" panose="02020603050405020304" pitchFamily="18" charset="0"/>
              </a:rPr>
              <a:t>Получить вознаграждение за предыдущее действие</a:t>
            </a:r>
          </a:p>
          <a:p>
            <a:pPr marL="0" indent="0" algn="just">
              <a:buNone/>
            </a:pPr>
            <a:r>
              <a:rPr lang="en-US" sz="2200" b="1" dirty="0">
                <a:latin typeface="Times New Roman" panose="02020603050405020304" pitchFamily="18" charset="0"/>
                <a:cs typeface="Times New Roman" panose="02020603050405020304" pitchFamily="18" charset="0"/>
              </a:rPr>
              <a:t>3. Update (</a:t>
            </a:r>
            <a:r>
              <a:rPr lang="ru-RU" sz="2200" b="1" dirty="0">
                <a:latin typeface="Times New Roman" panose="02020603050405020304" pitchFamily="18" charset="0"/>
                <a:cs typeface="Times New Roman" panose="02020603050405020304" pitchFamily="18" charset="0"/>
              </a:rPr>
              <a:t>Обновление полезности):</a:t>
            </a:r>
          </a:p>
          <a:p>
            <a:pPr marL="0" indent="361950" algn="just">
              <a:buNone/>
            </a:pPr>
            <a:r>
              <a:rPr lang="en-US" sz="2200" dirty="0">
                <a:latin typeface="Times New Roman" panose="02020603050405020304" pitchFamily="18" charset="0"/>
                <a:cs typeface="Times New Roman" panose="02020603050405020304" pitchFamily="18" charset="0"/>
              </a:rPr>
              <a:t>Q[</a:t>
            </a:r>
            <a:r>
              <a:rPr lang="en-US" sz="2200" dirty="0" err="1">
                <a:latin typeface="Times New Roman" panose="02020603050405020304" pitchFamily="18" charset="0"/>
                <a:cs typeface="Times New Roman" panose="02020603050405020304" pitchFamily="18" charset="0"/>
              </a:rPr>
              <a:t>s',a</a:t>
            </a:r>
            <a:r>
              <a:rPr lang="en-US" sz="2200" dirty="0">
                <a:latin typeface="Times New Roman" panose="02020603050405020304" pitchFamily="18" charset="0"/>
                <a:cs typeface="Times New Roman" panose="02020603050405020304" pitchFamily="18" charset="0"/>
              </a:rPr>
              <a:t>'] = Q[</a:t>
            </a:r>
            <a:r>
              <a:rPr lang="en-US" sz="2200" dirty="0" err="1">
                <a:latin typeface="Times New Roman" panose="02020603050405020304" pitchFamily="18" charset="0"/>
                <a:cs typeface="Times New Roman" panose="02020603050405020304" pitchFamily="18" charset="0"/>
              </a:rPr>
              <a:t>s',a</a:t>
            </a:r>
            <a:r>
              <a:rPr lang="en-US" sz="2200" dirty="0">
                <a:latin typeface="Times New Roman" panose="02020603050405020304" pitchFamily="18" charset="0"/>
                <a:cs typeface="Times New Roman" panose="02020603050405020304" pitchFamily="18" charset="0"/>
              </a:rPr>
              <a:t>'] + LF * (r + DF * MAX(Q,s) — Q[</a:t>
            </a:r>
            <a:r>
              <a:rPr lang="en-US" sz="2200" dirty="0" err="1">
                <a:latin typeface="Times New Roman" panose="02020603050405020304" pitchFamily="18" charset="0"/>
                <a:cs typeface="Times New Roman" panose="02020603050405020304" pitchFamily="18" charset="0"/>
              </a:rPr>
              <a:t>s',a</a:t>
            </a:r>
            <a:r>
              <a:rPr lang="en-US" sz="2200" dirty="0">
                <a:latin typeface="Times New Roman" panose="02020603050405020304" pitchFamily="18" charset="0"/>
                <a:cs typeface="Times New Roman" panose="02020603050405020304" pitchFamily="18" charset="0"/>
              </a:rPr>
              <a:t>’])</a:t>
            </a:r>
          </a:p>
          <a:p>
            <a:pPr marL="0" indent="0" algn="just">
              <a:buNone/>
            </a:pPr>
            <a:r>
              <a:rPr lang="en-US" sz="2200" b="1" dirty="0">
                <a:latin typeface="Times New Roman" panose="02020603050405020304" pitchFamily="18" charset="0"/>
                <a:cs typeface="Times New Roman" panose="02020603050405020304" pitchFamily="18" charset="0"/>
              </a:rPr>
              <a:t>4. Decision (</a:t>
            </a:r>
            <a:r>
              <a:rPr lang="ru-RU" sz="2200" b="1" dirty="0">
                <a:latin typeface="Times New Roman" panose="02020603050405020304" pitchFamily="18" charset="0"/>
                <a:cs typeface="Times New Roman" panose="02020603050405020304" pitchFamily="18" charset="0"/>
              </a:rPr>
              <a:t>Выбор действия):</a:t>
            </a:r>
          </a:p>
          <a:p>
            <a:pPr marL="0" indent="361950" algn="just">
              <a:buNone/>
            </a:pPr>
            <a:r>
              <a:rPr lang="en-US" sz="2200" dirty="0">
                <a:latin typeface="Times New Roman" panose="02020603050405020304" pitchFamily="18" charset="0"/>
                <a:cs typeface="Times New Roman" panose="02020603050405020304" pitchFamily="18" charset="0"/>
              </a:rPr>
              <a:t>a = ARGMAX(Q, s)</a:t>
            </a:r>
          </a:p>
          <a:p>
            <a:pPr marL="0" indent="361950" algn="just">
              <a:buNone/>
            </a:pPr>
            <a:r>
              <a:rPr lang="en-US" sz="2200" dirty="0">
                <a:latin typeface="Times New Roman" panose="02020603050405020304" pitchFamily="18" charset="0"/>
                <a:cs typeface="Times New Roman" panose="02020603050405020304" pitchFamily="18" charset="0"/>
              </a:rPr>
              <a:t>TO_ACTIVATOR = a</a:t>
            </a:r>
          </a:p>
          <a:p>
            <a:pPr marL="0" indent="0" algn="just">
              <a:buNone/>
            </a:pPr>
            <a:r>
              <a:rPr lang="en-US" sz="2200" b="1" dirty="0">
                <a:latin typeface="Times New Roman" panose="02020603050405020304" pitchFamily="18" charset="0"/>
                <a:cs typeface="Times New Roman" panose="02020603050405020304" pitchFamily="18" charset="0"/>
              </a:rPr>
              <a:t>5. Repeat: GO TO 2 (</a:t>
            </a:r>
            <a:r>
              <a:rPr lang="ru-RU" sz="2200" b="1" dirty="0">
                <a:latin typeface="Times New Roman" panose="02020603050405020304" pitchFamily="18" charset="0"/>
                <a:cs typeface="Times New Roman" panose="02020603050405020304" pitchFamily="18" charset="0"/>
              </a:rPr>
              <a:t>Повторение, переход к 2</a:t>
            </a:r>
            <a:r>
              <a:rPr lang="en-US" sz="2200" b="1" dirty="0">
                <a:latin typeface="Times New Roman" panose="02020603050405020304" pitchFamily="18" charset="0"/>
                <a:cs typeface="Times New Roman" panose="02020603050405020304" pitchFamily="18" charset="0"/>
              </a:rPr>
              <a:t>)</a:t>
            </a:r>
            <a:endParaRPr lang="ru-RU" sz="2200" b="1"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27</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29509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(папка «</a:t>
            </a:r>
            <a:r>
              <a:rPr lang="en-US" sz="2800" dirty="0">
                <a:latin typeface="Times New Roman" panose="02020603050405020304" pitchFamily="18" charset="0"/>
                <a:cs typeface="Times New Roman" panose="02020603050405020304" pitchFamily="18" charset="0"/>
              </a:rPr>
              <a:t>QL-master</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a:xfrm>
            <a:off x="9268326" y="6428219"/>
            <a:ext cx="2743200" cy="365125"/>
          </a:xfrm>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28</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8" name="Рисунок 7">
            <a:extLst>
              <a:ext uri="{FF2B5EF4-FFF2-40B4-BE49-F238E27FC236}">
                <a16:creationId xmlns:a16="http://schemas.microsoft.com/office/drawing/2014/main" id="{BD0F9E5F-085F-48BD-8DD0-8FBEF0B6DB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058" y="664994"/>
            <a:ext cx="5492903" cy="6176963"/>
          </a:xfrm>
          <a:prstGeom prst="rect">
            <a:avLst/>
          </a:prstGeom>
        </p:spPr>
      </p:pic>
      <p:pic>
        <p:nvPicPr>
          <p:cNvPr id="10" name="Рисунок 9">
            <a:extLst>
              <a:ext uri="{FF2B5EF4-FFF2-40B4-BE49-F238E27FC236}">
                <a16:creationId xmlns:a16="http://schemas.microsoft.com/office/drawing/2014/main" id="{F827D55F-32FC-4767-96BB-9A777787AB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9665" y="664995"/>
            <a:ext cx="5492903" cy="6176963"/>
          </a:xfrm>
          <a:prstGeom prst="rect">
            <a:avLst/>
          </a:prstGeom>
        </p:spPr>
      </p:pic>
    </p:spTree>
    <p:extLst>
      <p:ext uri="{BB962C8B-B14F-4D97-AF65-F5344CB8AC3E}">
        <p14:creationId xmlns:p14="http://schemas.microsoft.com/office/powerpoint/2010/main" val="8355183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5103020"/>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Изменить размер карты.</a:t>
            </a:r>
          </a:p>
          <a:p>
            <a:pPr marL="0" indent="361950" algn="just">
              <a:buNone/>
            </a:pPr>
            <a:r>
              <a:rPr lang="ru-RU" dirty="0">
                <a:latin typeface="Times New Roman" panose="02020603050405020304" pitchFamily="18" charset="0"/>
                <a:cs typeface="Times New Roman" panose="02020603050405020304" pitchFamily="18" charset="0"/>
              </a:rPr>
              <a:t>2. Изменить координаты стен, ловушек и их количество.</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29</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8633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093EE1D-BEB3-4726-92EB-F7BD3DE7BA74}"/>
              </a:ext>
            </a:extLst>
          </p:cNvPr>
          <p:cNvSpPr>
            <a:spLocks noGrp="1"/>
          </p:cNvSpPr>
          <p:nvPr>
            <p:ph type="title"/>
          </p:nvPr>
        </p:nvSpPr>
        <p:spPr>
          <a:xfrm>
            <a:off x="875271" y="4397"/>
            <a:ext cx="10515600" cy="650508"/>
          </a:xfrm>
        </p:spPr>
        <p:txBody>
          <a:bodyPr>
            <a:normAutofit/>
          </a:bodyPr>
          <a:lstStyle/>
          <a:p>
            <a:pPr algn="ctr"/>
            <a:r>
              <a:rPr lang="ru-RU" sz="2400" dirty="0">
                <a:latin typeface="Times New Roman" panose="02020603050405020304" pitchFamily="18" charset="0"/>
                <a:cs typeface="Times New Roman" panose="02020603050405020304" pitchFamily="18" charset="0"/>
              </a:rPr>
              <a:t>Машинное обучение = Алгоритмы + Математика</a:t>
            </a:r>
          </a:p>
        </p:txBody>
      </p:sp>
      <p:sp>
        <p:nvSpPr>
          <p:cNvPr id="4" name="Номер слайда 3">
            <a:extLst>
              <a:ext uri="{FF2B5EF4-FFF2-40B4-BE49-F238E27FC236}">
                <a16:creationId xmlns:a16="http://schemas.microsoft.com/office/drawing/2014/main" id="{1E9EF6C4-88F9-4624-BAFF-93D56C1AEA36}"/>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D2101DAF-2A78-4F7B-8BE8-9F2405BD61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4383" y="654905"/>
            <a:ext cx="8637375" cy="5949313"/>
          </a:xfrm>
          <a:prstGeom prst="rect">
            <a:avLst/>
          </a:prstGeom>
        </p:spPr>
      </p:pic>
    </p:spTree>
    <p:extLst>
      <p:ext uri="{BB962C8B-B14F-4D97-AF65-F5344CB8AC3E}">
        <p14:creationId xmlns:p14="http://schemas.microsoft.com/office/powerpoint/2010/main" val="12221700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Работа с изображениями. Основные определения</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30</a:t>
            </a:fld>
            <a:endParaRPr lang="ru-RU" sz="2000" dirty="0">
              <a:solidFill>
                <a:schemeClr val="tx1"/>
              </a:solidFill>
              <a:latin typeface="Times New Roman" panose="02020603050405020304" pitchFamily="18" charset="0"/>
              <a:cs typeface="Times New Roman" panose="02020603050405020304" pitchFamily="18" charset="0"/>
            </a:endParaRPr>
          </a:p>
        </p:txBody>
      </p:sp>
      <p:sp>
        <p:nvSpPr>
          <p:cNvPr id="5" name="Заголовок 1">
            <a:extLst>
              <a:ext uri="{FF2B5EF4-FFF2-40B4-BE49-F238E27FC236}">
                <a16:creationId xmlns:a16="http://schemas.microsoft.com/office/drawing/2014/main" id="{3FB5A86F-9FCE-4996-80FC-9C33F9F344E0}"/>
              </a:ext>
            </a:extLst>
          </p:cNvPr>
          <p:cNvSpPr txBox="1">
            <a:spLocks/>
          </p:cNvSpPr>
          <p:nvPr/>
        </p:nvSpPr>
        <p:spPr>
          <a:xfrm>
            <a:off x="631442" y="1051330"/>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ru-RU" sz="2800" b="1" dirty="0">
                <a:latin typeface="Times New Roman" panose="02020603050405020304" pitchFamily="18" charset="0"/>
                <a:cs typeface="Times New Roman" panose="02020603050405020304" pitchFamily="18" charset="0"/>
              </a:rPr>
              <a:t>Аналоговое изображение</a:t>
            </a:r>
          </a:p>
        </p:txBody>
      </p:sp>
      <p:sp>
        <p:nvSpPr>
          <p:cNvPr id="6" name="Объект 2">
            <a:extLst>
              <a:ext uri="{FF2B5EF4-FFF2-40B4-BE49-F238E27FC236}">
                <a16:creationId xmlns:a16="http://schemas.microsoft.com/office/drawing/2014/main" id="{19D3636C-24B1-4152-AFD0-4C0F819B56B2}"/>
              </a:ext>
            </a:extLst>
          </p:cNvPr>
          <p:cNvSpPr>
            <a:spLocks noGrp="1"/>
          </p:cNvSpPr>
          <p:nvPr>
            <p:ph idx="1"/>
          </p:nvPr>
        </p:nvSpPr>
        <p:spPr>
          <a:xfrm>
            <a:off x="631442" y="1796982"/>
            <a:ext cx="10596233" cy="2018330"/>
          </a:xfrm>
        </p:spPr>
        <p:txBody>
          <a:bodyPr>
            <a:normAutofit/>
          </a:bodyPr>
          <a:lstStyle/>
          <a:p>
            <a:pPr marL="0" indent="0" algn="just">
              <a:buNone/>
            </a:pPr>
            <a:r>
              <a:rPr lang="ru-RU" sz="2600" dirty="0">
                <a:latin typeface="Times New Roman" panose="02020603050405020304" pitchFamily="18" charset="0"/>
                <a:cs typeface="Times New Roman" panose="02020603050405020304" pitchFamily="18" charset="0"/>
              </a:rPr>
              <a:t>двумерное изображение </a:t>
            </a:r>
            <a:r>
              <a:rPr lang="ru-RU" sz="2800" b="1" dirty="0">
                <a:latin typeface="Times New Roman" panose="02020603050405020304" pitchFamily="18" charset="0"/>
                <a:cs typeface="Times New Roman" panose="02020603050405020304" pitchFamily="18" charset="0"/>
              </a:rPr>
              <a:t>F(</a:t>
            </a:r>
            <a:r>
              <a:rPr lang="ru-RU" sz="2800" b="1" dirty="0" err="1">
                <a:latin typeface="Times New Roman" panose="02020603050405020304" pitchFamily="18" charset="0"/>
                <a:cs typeface="Times New Roman" panose="02020603050405020304" pitchFamily="18" charset="0"/>
              </a:rPr>
              <a:t>x,у</a:t>
            </a:r>
            <a:r>
              <a:rPr lang="ru-RU" sz="28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характеризующееся бесконечной точностью представления по пространственным параметрам х и у и бесконечной точностью представления значений интенсивности в каждой пространственной точке (х, у).</a:t>
            </a:r>
          </a:p>
        </p:txBody>
      </p:sp>
      <p:sp>
        <p:nvSpPr>
          <p:cNvPr id="7" name="Заголовок 1">
            <a:extLst>
              <a:ext uri="{FF2B5EF4-FFF2-40B4-BE49-F238E27FC236}">
                <a16:creationId xmlns:a16="http://schemas.microsoft.com/office/drawing/2014/main" id="{C2369B71-A74F-4930-8CC6-3B999DC01ABA}"/>
              </a:ext>
            </a:extLst>
          </p:cNvPr>
          <p:cNvSpPr txBox="1">
            <a:spLocks/>
          </p:cNvSpPr>
          <p:nvPr/>
        </p:nvSpPr>
        <p:spPr>
          <a:xfrm>
            <a:off x="631442" y="3760863"/>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Цифровое изображение</a:t>
            </a:r>
          </a:p>
        </p:txBody>
      </p:sp>
      <p:sp>
        <p:nvSpPr>
          <p:cNvPr id="8" name="Объект 2">
            <a:extLst>
              <a:ext uri="{FF2B5EF4-FFF2-40B4-BE49-F238E27FC236}">
                <a16:creationId xmlns:a16="http://schemas.microsoft.com/office/drawing/2014/main" id="{AF24BBFD-D502-4605-AA1F-ECC328C338A4}"/>
              </a:ext>
            </a:extLst>
          </p:cNvPr>
          <p:cNvSpPr txBox="1">
            <a:spLocks/>
          </p:cNvSpPr>
          <p:nvPr/>
        </p:nvSpPr>
        <p:spPr>
          <a:xfrm>
            <a:off x="631442" y="4506515"/>
            <a:ext cx="10596233" cy="20183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двумерное изображение </a:t>
            </a:r>
            <a:r>
              <a:rPr lang="en-US" sz="2800" b="1" dirty="0">
                <a:latin typeface="Times New Roman" panose="02020603050405020304" pitchFamily="18" charset="0"/>
                <a:cs typeface="Times New Roman" panose="02020603050405020304" pitchFamily="18" charset="0"/>
              </a:rPr>
              <a:t>I</a:t>
            </a:r>
            <a:r>
              <a:rPr lang="ru-RU" sz="2800" b="1" dirty="0">
                <a:latin typeface="Times New Roman" panose="02020603050405020304" pitchFamily="18" charset="0"/>
                <a:cs typeface="Times New Roman" panose="02020603050405020304" pitchFamily="18" charset="0"/>
              </a:rPr>
              <a:t>[</a:t>
            </a:r>
            <a:r>
              <a:rPr lang="en-US" sz="2800" b="1" dirty="0">
                <a:latin typeface="Times New Roman" panose="02020603050405020304" pitchFamily="18" charset="0"/>
                <a:cs typeface="Times New Roman" panose="02020603050405020304" pitchFamily="18" charset="0"/>
              </a:rPr>
              <a:t>r</a:t>
            </a:r>
            <a:r>
              <a:rPr lang="ru-RU" sz="2800" b="1" dirty="0">
                <a:latin typeface="Times New Roman" panose="02020603050405020304" pitchFamily="18" charset="0"/>
                <a:cs typeface="Times New Roman" panose="02020603050405020304" pitchFamily="18" charset="0"/>
              </a:rPr>
              <a:t>,</a:t>
            </a:r>
            <a:r>
              <a:rPr lang="en-US" sz="2800" b="1" dirty="0">
                <a:latin typeface="Times New Roman" panose="02020603050405020304" pitchFamily="18" charset="0"/>
                <a:cs typeface="Times New Roman" panose="02020603050405020304" pitchFamily="18" charset="0"/>
              </a:rPr>
              <a:t>c</a:t>
            </a:r>
            <a:r>
              <a:rPr lang="ru-RU" sz="28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представленное в виде двумерного массива дискретных значений интенсивности, каждое из которых представлено с ограниченной точностью.</a:t>
            </a:r>
          </a:p>
        </p:txBody>
      </p:sp>
    </p:spTree>
    <p:extLst>
      <p:ext uri="{BB962C8B-B14F-4D97-AF65-F5344CB8AC3E}">
        <p14:creationId xmlns:p14="http://schemas.microsoft.com/office/powerpoint/2010/main" val="34643849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31</a:t>
            </a:fld>
            <a:endParaRPr lang="ru-RU" sz="2000" dirty="0">
              <a:solidFill>
                <a:schemeClr val="tx1"/>
              </a:solidFill>
              <a:latin typeface="Times New Roman" panose="02020603050405020304" pitchFamily="18" charset="0"/>
              <a:cs typeface="Times New Roman" panose="02020603050405020304" pitchFamily="18" charset="0"/>
            </a:endParaRPr>
          </a:p>
        </p:txBody>
      </p:sp>
      <p:sp>
        <p:nvSpPr>
          <p:cNvPr id="5" name="Заголовок 1">
            <a:extLst>
              <a:ext uri="{FF2B5EF4-FFF2-40B4-BE49-F238E27FC236}">
                <a16:creationId xmlns:a16="http://schemas.microsoft.com/office/drawing/2014/main" id="{56A12B8E-5BB2-4A20-9407-0F71A32F986D}"/>
              </a:ext>
            </a:extLst>
          </p:cNvPr>
          <p:cNvSpPr>
            <a:spLocks noGrp="1"/>
          </p:cNvSpPr>
          <p:nvPr>
            <p:ph type="title"/>
          </p:nvPr>
        </p:nvSpPr>
        <p:spPr>
          <a:xfrm>
            <a:off x="714895" y="618981"/>
            <a:ext cx="10058400" cy="745652"/>
          </a:xfrm>
        </p:spPr>
        <p:txBody>
          <a:bodyPr>
            <a:normAutofit/>
          </a:bodyPr>
          <a:lstStyle/>
          <a:p>
            <a:r>
              <a:rPr lang="ru-RU" sz="2800" b="1" dirty="0">
                <a:latin typeface="Times New Roman" panose="02020603050405020304" pitchFamily="18" charset="0"/>
                <a:cs typeface="Times New Roman" panose="02020603050405020304" pitchFamily="18" charset="0"/>
              </a:rPr>
              <a:t>Функция интенсивности </a:t>
            </a:r>
          </a:p>
        </p:txBody>
      </p:sp>
      <p:sp>
        <p:nvSpPr>
          <p:cNvPr id="6" name="Объект 2">
            <a:extLst>
              <a:ext uri="{FF2B5EF4-FFF2-40B4-BE49-F238E27FC236}">
                <a16:creationId xmlns:a16="http://schemas.microsoft.com/office/drawing/2014/main" id="{3EF0D595-C722-43E4-B250-417F185F16A2}"/>
              </a:ext>
            </a:extLst>
          </p:cNvPr>
          <p:cNvSpPr>
            <a:spLocks noGrp="1"/>
          </p:cNvSpPr>
          <p:nvPr>
            <p:ph idx="1"/>
          </p:nvPr>
        </p:nvSpPr>
        <p:spPr>
          <a:xfrm>
            <a:off x="714895" y="1213658"/>
            <a:ext cx="10596233" cy="2018330"/>
          </a:xfrm>
        </p:spPr>
        <p:txBody>
          <a:bodyPr>
            <a:noAutofit/>
          </a:bodyPr>
          <a:lstStyle/>
          <a:p>
            <a:pPr marL="0" indent="0" algn="just">
              <a:buNone/>
            </a:pPr>
            <a:r>
              <a:rPr lang="ru-RU" sz="2600" dirty="0">
                <a:latin typeface="Times New Roman" panose="02020603050405020304" pitchFamily="18" charset="0"/>
                <a:cs typeface="Times New Roman" panose="02020603050405020304" pitchFamily="18" charset="0"/>
              </a:rPr>
              <a:t>математическое представление изображения как функции </a:t>
            </a:r>
            <a:r>
              <a:rPr lang="ru-RU" sz="2600" b="1" dirty="0">
                <a:latin typeface="Times New Roman" panose="02020603050405020304" pitchFamily="18" charset="0"/>
                <a:cs typeface="Times New Roman" panose="02020603050405020304" pitchFamily="18" charset="0"/>
              </a:rPr>
              <a:t>f(</a:t>
            </a:r>
            <a:r>
              <a:rPr lang="ru-RU" sz="2600" b="1" dirty="0" err="1">
                <a:latin typeface="Times New Roman" panose="02020603050405020304" pitchFamily="18" charset="0"/>
                <a:cs typeface="Times New Roman" panose="02020603050405020304" pitchFamily="18" charset="0"/>
              </a:rPr>
              <a:t>x,у</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зависящей от двух пространственных переменных х и у. Переменные х и у принимают действительные значения, которые задают положение точки на изображении. Значения </a:t>
            </a:r>
            <a:r>
              <a:rPr lang="ru-RU" sz="2600" b="1" dirty="0">
                <a:latin typeface="Times New Roman" panose="02020603050405020304" pitchFamily="18" charset="0"/>
                <a:cs typeface="Times New Roman" panose="02020603050405020304" pitchFamily="18" charset="0"/>
              </a:rPr>
              <a:t>f(</a:t>
            </a:r>
            <a:r>
              <a:rPr lang="ru-RU" sz="2600" b="1" dirty="0" err="1">
                <a:latin typeface="Times New Roman" panose="02020603050405020304" pitchFamily="18" charset="0"/>
                <a:cs typeface="Times New Roman" panose="02020603050405020304" pitchFamily="18" charset="0"/>
              </a:rPr>
              <a:t>x,y</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обычно также являются действительными и определяют интенсивность изображения в точке (</a:t>
            </a:r>
            <a:r>
              <a:rPr lang="ru-RU" sz="2600" dirty="0" err="1">
                <a:latin typeface="Times New Roman" panose="02020603050405020304" pitchFamily="18" charset="0"/>
                <a:cs typeface="Times New Roman" panose="02020603050405020304" pitchFamily="18" charset="0"/>
              </a:rPr>
              <a:t>х,у</a:t>
            </a:r>
            <a:r>
              <a:rPr lang="ru-RU" sz="2600" dirty="0">
                <a:latin typeface="Times New Roman" panose="02020603050405020304" pitchFamily="18" charset="0"/>
                <a:cs typeface="Times New Roman" panose="02020603050405020304" pitchFamily="18" charset="0"/>
              </a:rPr>
              <a:t>).</a:t>
            </a:r>
          </a:p>
        </p:txBody>
      </p:sp>
      <p:sp>
        <p:nvSpPr>
          <p:cNvPr id="7" name="Заголовок 1">
            <a:extLst>
              <a:ext uri="{FF2B5EF4-FFF2-40B4-BE49-F238E27FC236}">
                <a16:creationId xmlns:a16="http://schemas.microsoft.com/office/drawing/2014/main" id="{2D89F278-7FFB-4768-9FBC-ADF4F3262A16}"/>
              </a:ext>
            </a:extLst>
          </p:cNvPr>
          <p:cNvSpPr txBox="1">
            <a:spLocks/>
          </p:cNvSpPr>
          <p:nvPr/>
        </p:nvSpPr>
        <p:spPr>
          <a:xfrm>
            <a:off x="714895" y="3675691"/>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Полутоновое изображение </a:t>
            </a:r>
          </a:p>
        </p:txBody>
      </p:sp>
      <p:sp>
        <p:nvSpPr>
          <p:cNvPr id="8" name="Объект 2">
            <a:extLst>
              <a:ext uri="{FF2B5EF4-FFF2-40B4-BE49-F238E27FC236}">
                <a16:creationId xmlns:a16="http://schemas.microsoft.com/office/drawing/2014/main" id="{A96585D2-F0F8-4090-B37A-3CB47187CD1D}"/>
              </a:ext>
            </a:extLst>
          </p:cNvPr>
          <p:cNvSpPr txBox="1">
            <a:spLocks/>
          </p:cNvSpPr>
          <p:nvPr/>
        </p:nvSpPr>
        <p:spPr>
          <a:xfrm>
            <a:off x="714895" y="4357145"/>
            <a:ext cx="10596233" cy="20183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монохромное (</a:t>
            </a:r>
            <a:r>
              <a:rPr lang="ru-RU" sz="2600" dirty="0" err="1">
                <a:latin typeface="Times New Roman" panose="02020603050405020304" pitchFamily="18" charset="0"/>
                <a:cs typeface="Times New Roman" panose="02020603050405020304" pitchFamily="18" charset="0"/>
              </a:rPr>
              <a:t>черно­белое</a:t>
            </a:r>
            <a:r>
              <a:rPr lang="ru-RU" sz="2600" dirty="0">
                <a:latin typeface="Times New Roman" panose="02020603050405020304" pitchFamily="18" charset="0"/>
                <a:cs typeface="Times New Roman" panose="02020603050405020304" pitchFamily="18" charset="0"/>
              </a:rPr>
              <a:t>) цифровое изображение </a:t>
            </a:r>
            <a:r>
              <a:rPr lang="en-US" sz="2600" b="1" dirty="0">
                <a:latin typeface="Times New Roman" panose="02020603050405020304" pitchFamily="18" charset="0"/>
                <a:cs typeface="Times New Roman" panose="02020603050405020304" pitchFamily="18" charset="0"/>
              </a:rPr>
              <a:t>I</a:t>
            </a:r>
            <a:r>
              <a:rPr lang="ru-RU" sz="2600" b="1" dirty="0">
                <a:latin typeface="Times New Roman" panose="02020603050405020304" pitchFamily="18" charset="0"/>
                <a:cs typeface="Times New Roman" panose="02020603050405020304" pitchFamily="18" charset="0"/>
              </a:rPr>
              <a:t>[r,</a:t>
            </a:r>
            <a:r>
              <a:rPr lang="en-US" sz="2600" b="1" dirty="0">
                <a:latin typeface="Times New Roman" panose="02020603050405020304" pitchFamily="18" charset="0"/>
                <a:cs typeface="Times New Roman" panose="02020603050405020304" pitchFamily="18" charset="0"/>
              </a:rPr>
              <a:t>c</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у которого каждому пикселю соответствует одно значение интенсивности. В случае полутонового изображения интенсивность часто также называется </a:t>
            </a:r>
            <a:r>
              <a:rPr lang="ru-RU" sz="2600" i="1" dirty="0">
                <a:latin typeface="Times New Roman" panose="02020603050405020304" pitchFamily="18" charset="0"/>
                <a:cs typeface="Times New Roman" panose="02020603050405020304" pitchFamily="18" charset="0"/>
              </a:rPr>
              <a:t>яркостью пикселей</a:t>
            </a:r>
            <a:r>
              <a:rPr lang="ru-RU" sz="26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209351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32</a:t>
            </a:fld>
            <a:endParaRPr lang="ru-RU" sz="2000" dirty="0">
              <a:solidFill>
                <a:schemeClr val="tx1"/>
              </a:solidFill>
              <a:latin typeface="Times New Roman" panose="02020603050405020304" pitchFamily="18" charset="0"/>
              <a:cs typeface="Times New Roman" panose="02020603050405020304" pitchFamily="18" charset="0"/>
            </a:endParaRPr>
          </a:p>
        </p:txBody>
      </p:sp>
      <p:sp>
        <p:nvSpPr>
          <p:cNvPr id="5" name="Заголовок 1">
            <a:extLst>
              <a:ext uri="{FF2B5EF4-FFF2-40B4-BE49-F238E27FC236}">
                <a16:creationId xmlns:a16="http://schemas.microsoft.com/office/drawing/2014/main" id="{B2D3ADE6-9096-487D-A5A7-38FDEE330A7D}"/>
              </a:ext>
            </a:extLst>
          </p:cNvPr>
          <p:cNvSpPr>
            <a:spLocks noGrp="1"/>
          </p:cNvSpPr>
          <p:nvPr>
            <p:ph type="title"/>
          </p:nvPr>
        </p:nvSpPr>
        <p:spPr>
          <a:xfrm>
            <a:off x="714895" y="148692"/>
            <a:ext cx="10058400" cy="1076914"/>
          </a:xfrm>
        </p:spPr>
        <p:txBody>
          <a:bodyPr>
            <a:normAutofit/>
          </a:bodyPr>
          <a:lstStyle/>
          <a:p>
            <a:r>
              <a:rPr lang="ru-RU" sz="2800" b="1" dirty="0">
                <a:latin typeface="Times New Roman" panose="02020603050405020304" pitchFamily="18" charset="0"/>
                <a:cs typeface="Times New Roman" panose="02020603050405020304" pitchFamily="18" charset="0"/>
              </a:rPr>
              <a:t>Многоспектральное (мультиспектральное) изображение </a:t>
            </a:r>
          </a:p>
        </p:txBody>
      </p:sp>
      <p:sp>
        <p:nvSpPr>
          <p:cNvPr id="6" name="Объект 2">
            <a:extLst>
              <a:ext uri="{FF2B5EF4-FFF2-40B4-BE49-F238E27FC236}">
                <a16:creationId xmlns:a16="http://schemas.microsoft.com/office/drawing/2014/main" id="{15A0C4E7-9919-4547-98C7-5B11E9BDCD81}"/>
              </a:ext>
            </a:extLst>
          </p:cNvPr>
          <p:cNvSpPr>
            <a:spLocks noGrp="1"/>
          </p:cNvSpPr>
          <p:nvPr>
            <p:ph idx="1"/>
          </p:nvPr>
        </p:nvSpPr>
        <p:spPr>
          <a:xfrm>
            <a:off x="714895" y="1225606"/>
            <a:ext cx="10596233" cy="1687067"/>
          </a:xfrm>
        </p:spPr>
        <p:txBody>
          <a:bodyPr>
            <a:normAutofit/>
          </a:bodyPr>
          <a:lstStyle/>
          <a:p>
            <a:pPr marL="0" indent="0" algn="just">
              <a:buNone/>
            </a:pPr>
            <a:r>
              <a:rPr lang="ru-RU" sz="2600" dirty="0">
                <a:latin typeface="Times New Roman" panose="02020603050405020304" pitchFamily="18" charset="0"/>
                <a:cs typeface="Times New Roman" panose="02020603050405020304" pitchFamily="18" charset="0"/>
              </a:rPr>
              <a:t>двумерное изображение </a:t>
            </a:r>
            <a:r>
              <a:rPr lang="ru-RU" sz="2600" b="1" dirty="0">
                <a:latin typeface="Times New Roman" panose="02020603050405020304" pitchFamily="18" charset="0"/>
                <a:cs typeface="Times New Roman" panose="02020603050405020304" pitchFamily="18" charset="0"/>
              </a:rPr>
              <a:t>М[х, у]</a:t>
            </a:r>
            <a:r>
              <a:rPr lang="ru-RU" sz="2600" dirty="0">
                <a:latin typeface="Times New Roman" panose="02020603050405020304" pitchFamily="18" charset="0"/>
                <a:cs typeface="Times New Roman" panose="02020603050405020304" pitchFamily="18" charset="0"/>
              </a:rPr>
              <a:t>, у которого каждой пространственной точке или пикселу соответствует вектор значений. В наиболее часто встречающемся случае цветных изображений вектор содержит 3 элемента.</a:t>
            </a:r>
          </a:p>
        </p:txBody>
      </p:sp>
      <p:sp>
        <p:nvSpPr>
          <p:cNvPr id="7" name="Заголовок 1">
            <a:extLst>
              <a:ext uri="{FF2B5EF4-FFF2-40B4-BE49-F238E27FC236}">
                <a16:creationId xmlns:a16="http://schemas.microsoft.com/office/drawing/2014/main" id="{3F5E853F-CE49-48C6-B1D3-6DB8F0D82EDE}"/>
              </a:ext>
            </a:extLst>
          </p:cNvPr>
          <p:cNvSpPr txBox="1">
            <a:spLocks/>
          </p:cNvSpPr>
          <p:nvPr/>
        </p:nvSpPr>
        <p:spPr>
          <a:xfrm>
            <a:off x="714895" y="2898650"/>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Бинарное изображение</a:t>
            </a:r>
          </a:p>
        </p:txBody>
      </p:sp>
      <p:sp>
        <p:nvSpPr>
          <p:cNvPr id="8" name="Объект 2">
            <a:extLst>
              <a:ext uri="{FF2B5EF4-FFF2-40B4-BE49-F238E27FC236}">
                <a16:creationId xmlns:a16="http://schemas.microsoft.com/office/drawing/2014/main" id="{FCAEF050-B805-44D3-AFC3-B5A18D37296C}"/>
              </a:ext>
            </a:extLst>
          </p:cNvPr>
          <p:cNvSpPr txBox="1">
            <a:spLocks/>
          </p:cNvSpPr>
          <p:nvPr/>
        </p:nvSpPr>
        <p:spPr>
          <a:xfrm>
            <a:off x="714895" y="3644302"/>
            <a:ext cx="10596233" cy="941415"/>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цифровое изображение, пиксели которого имеют значения 0 или 1</a:t>
            </a:r>
          </a:p>
        </p:txBody>
      </p:sp>
      <p:sp>
        <p:nvSpPr>
          <p:cNvPr id="9" name="Заголовок 1">
            <a:extLst>
              <a:ext uri="{FF2B5EF4-FFF2-40B4-BE49-F238E27FC236}">
                <a16:creationId xmlns:a16="http://schemas.microsoft.com/office/drawing/2014/main" id="{DC65BCD5-074C-4D2F-B207-C01E9D2552DC}"/>
              </a:ext>
            </a:extLst>
          </p:cNvPr>
          <p:cNvSpPr txBox="1">
            <a:spLocks/>
          </p:cNvSpPr>
          <p:nvPr/>
        </p:nvSpPr>
        <p:spPr>
          <a:xfrm>
            <a:off x="714895" y="4571694"/>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Маркированное изображение</a:t>
            </a:r>
          </a:p>
        </p:txBody>
      </p:sp>
      <p:sp>
        <p:nvSpPr>
          <p:cNvPr id="10" name="Объект 2">
            <a:extLst>
              <a:ext uri="{FF2B5EF4-FFF2-40B4-BE49-F238E27FC236}">
                <a16:creationId xmlns:a16="http://schemas.microsoft.com/office/drawing/2014/main" id="{91819E2C-9BA0-4095-BCD4-930E2DAC8FFA}"/>
              </a:ext>
            </a:extLst>
          </p:cNvPr>
          <p:cNvSpPr txBox="1">
            <a:spLocks/>
          </p:cNvSpPr>
          <p:nvPr/>
        </p:nvSpPr>
        <p:spPr>
          <a:xfrm>
            <a:off x="714895" y="5317346"/>
            <a:ext cx="10596233" cy="941415"/>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это цифровое изображение </a:t>
            </a:r>
            <a:r>
              <a:rPr lang="en-US" sz="2600" b="1" dirty="0">
                <a:latin typeface="Times New Roman" panose="02020603050405020304" pitchFamily="18" charset="0"/>
                <a:cs typeface="Times New Roman" panose="02020603050405020304" pitchFamily="18" charset="0"/>
              </a:rPr>
              <a:t>I</a:t>
            </a:r>
            <a:r>
              <a:rPr lang="ru-RU" sz="2600" b="1" dirty="0">
                <a:latin typeface="Times New Roman" panose="02020603050405020304" pitchFamily="18" charset="0"/>
                <a:cs typeface="Times New Roman" panose="02020603050405020304" pitchFamily="18" charset="0"/>
              </a:rPr>
              <a:t>[</a:t>
            </a:r>
            <a:r>
              <a:rPr lang="en-US" sz="2600" b="1" dirty="0">
                <a:latin typeface="Times New Roman" panose="02020603050405020304" pitchFamily="18" charset="0"/>
                <a:cs typeface="Times New Roman" panose="02020603050405020304" pitchFamily="18" charset="0"/>
              </a:rPr>
              <a:t>r</a:t>
            </a:r>
            <a:r>
              <a:rPr lang="ru-RU" sz="2600" b="1" dirty="0">
                <a:latin typeface="Times New Roman" panose="02020603050405020304" pitchFamily="18" charset="0"/>
                <a:cs typeface="Times New Roman" panose="02020603050405020304" pitchFamily="18" charset="0"/>
              </a:rPr>
              <a:t>,</a:t>
            </a:r>
            <a:r>
              <a:rPr lang="en-US" sz="2600" b="1" dirty="0">
                <a:latin typeface="Times New Roman" panose="02020603050405020304" pitchFamily="18" charset="0"/>
                <a:cs typeface="Times New Roman" panose="02020603050405020304" pitchFamily="18" charset="0"/>
              </a:rPr>
              <a:t>c</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пиксели которого представлены в виде символов конечного алфавита. </a:t>
            </a:r>
          </a:p>
        </p:txBody>
      </p:sp>
    </p:spTree>
    <p:extLst>
      <p:ext uri="{BB962C8B-B14F-4D97-AF65-F5344CB8AC3E}">
        <p14:creationId xmlns:p14="http://schemas.microsoft.com/office/powerpoint/2010/main" val="18965616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Цифровое изображение</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33</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5" name="Picture 4" descr="Картинки по запросу изображения пиксели">
            <a:extLst>
              <a:ext uri="{FF2B5EF4-FFF2-40B4-BE49-F238E27FC236}">
                <a16:creationId xmlns:a16="http://schemas.microsoft.com/office/drawing/2014/main" id="{2B797A39-1DEA-4CBD-8165-DC184D4629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8684" y="1027970"/>
            <a:ext cx="2184125" cy="21841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Картинки по запросу изображения пиксели">
            <a:extLst>
              <a:ext uri="{FF2B5EF4-FFF2-40B4-BE49-F238E27FC236}">
                <a16:creationId xmlns:a16="http://schemas.microsoft.com/office/drawing/2014/main" id="{FE1BC97A-641D-4CAB-8297-33C89286B1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720" y="2399934"/>
            <a:ext cx="7255156" cy="3674844"/>
          </a:xfrm>
          <a:prstGeom prst="rect">
            <a:avLst/>
          </a:prstGeom>
          <a:noFill/>
          <a:extLst>
            <a:ext uri="{909E8E84-426E-40DD-AFC4-6F175D3DCCD1}">
              <a14:hiddenFill xmlns:a14="http://schemas.microsoft.com/office/drawing/2010/main">
                <a:solidFill>
                  <a:srgbClr val="FFFFFF"/>
                </a:solidFill>
              </a14:hiddenFill>
            </a:ext>
          </a:extLst>
        </p:spPr>
      </p:pic>
      <p:pic>
        <p:nvPicPr>
          <p:cNvPr id="7" name="Рисунок 6">
            <a:extLst>
              <a:ext uri="{FF2B5EF4-FFF2-40B4-BE49-F238E27FC236}">
                <a16:creationId xmlns:a16="http://schemas.microsoft.com/office/drawing/2014/main" id="{4B41BF1D-E1E5-4429-AC69-ED9187C532D2}"/>
              </a:ext>
            </a:extLst>
          </p:cNvPr>
          <p:cNvPicPr>
            <a:picLocks noChangeAspect="1"/>
          </p:cNvPicPr>
          <p:nvPr/>
        </p:nvPicPr>
        <p:blipFill rotWithShape="1">
          <a:blip r:embed="rId4"/>
          <a:srcRect l="31441" t="38304" r="24438" b="17090"/>
          <a:stretch/>
        </p:blipFill>
        <p:spPr>
          <a:xfrm>
            <a:off x="7809827" y="3429000"/>
            <a:ext cx="2965871" cy="3248336"/>
          </a:xfrm>
          <a:prstGeom prst="rect">
            <a:avLst/>
          </a:prstGeom>
        </p:spPr>
      </p:pic>
      <p:sp>
        <p:nvSpPr>
          <p:cNvPr id="8" name="TextBox 7">
            <a:extLst>
              <a:ext uri="{FF2B5EF4-FFF2-40B4-BE49-F238E27FC236}">
                <a16:creationId xmlns:a16="http://schemas.microsoft.com/office/drawing/2014/main" id="{4015FE46-C9E8-4F4A-BF0E-3E3B81E02AFD}"/>
              </a:ext>
            </a:extLst>
          </p:cNvPr>
          <p:cNvSpPr txBox="1"/>
          <p:nvPr/>
        </p:nvSpPr>
        <p:spPr>
          <a:xfrm>
            <a:off x="1953581" y="1529523"/>
            <a:ext cx="5005607" cy="830997"/>
          </a:xfrm>
          <a:prstGeom prst="rect">
            <a:avLst/>
          </a:prstGeom>
          <a:noFill/>
        </p:spPr>
        <p:txBody>
          <a:bodyPr wrap="square" rtlCol="0">
            <a:spAutoFit/>
          </a:bodyPr>
          <a:lstStyle/>
          <a:p>
            <a:r>
              <a:rPr lang="ru-RU" sz="2400" dirty="0">
                <a:latin typeface="Times New Roman" panose="02020603050405020304" pitchFamily="18" charset="0"/>
                <a:cs typeface="Times New Roman" panose="02020603050405020304" pitchFamily="18" charset="0"/>
              </a:rPr>
              <a:t>Пиксель</a:t>
            </a:r>
            <a:r>
              <a:rPr 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sym typeface="Wingdings" panose="05000000000000000000" pitchFamily="2" charset="2"/>
              </a:rPr>
              <a:t> </a:t>
            </a:r>
            <a:r>
              <a:rPr lang="ru-RU" sz="2400" dirty="0">
                <a:latin typeface="Times New Roman" panose="02020603050405020304" pitchFamily="18" charset="0"/>
                <a:cs typeface="Times New Roman" panose="02020603050405020304" pitchFamily="18" charset="0"/>
                <a:sym typeface="Wingdings" panose="05000000000000000000" pitchFamily="2" charset="2"/>
              </a:rPr>
              <a:t>элемент изображения</a:t>
            </a:r>
            <a:endParaRPr lang="ru-RU"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pixels     </a:t>
            </a:r>
            <a:r>
              <a:rPr lang="en-US" sz="2400" dirty="0">
                <a:latin typeface="Times New Roman" panose="02020603050405020304" pitchFamily="18" charset="0"/>
                <a:cs typeface="Times New Roman" panose="02020603050405020304" pitchFamily="18" charset="0"/>
                <a:sym typeface="Wingdings" panose="05000000000000000000" pitchFamily="2" charset="2"/>
              </a:rPr>
              <a:t> picture element</a:t>
            </a:r>
            <a:endParaRPr lang="ru-RU"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62922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Обработка изображений на Python</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67103"/>
            <a:ext cx="10954408" cy="5489248"/>
          </a:xfrm>
        </p:spPr>
        <p:txBody>
          <a:bodyPr>
            <a:normAutofit/>
          </a:bodyPr>
          <a:lstStyle/>
          <a:p>
            <a:pPr marL="0" indent="361950" algn="just">
              <a:buNone/>
            </a:pPr>
            <a:r>
              <a:rPr lang="ru-RU" sz="2400" dirty="0">
                <a:latin typeface="Times New Roman" panose="02020603050405020304" pitchFamily="18" charset="0"/>
                <a:cs typeface="Times New Roman" panose="02020603050405020304" pitchFamily="18" charset="0"/>
              </a:rPr>
              <a:t>Установка пакета</a:t>
            </a:r>
            <a:endParaRPr lang="en-US" sz="2400" dirty="0">
              <a:latin typeface="Times New Roman" panose="02020603050405020304" pitchFamily="18" charset="0"/>
              <a:cs typeface="Times New Roman" panose="02020603050405020304" pitchFamily="18" charset="0"/>
            </a:endParaRPr>
          </a:p>
          <a:p>
            <a:pPr marL="0" indent="361950" algn="just">
              <a:buNone/>
            </a:pPr>
            <a:r>
              <a:rPr lang="en-US" sz="2400" dirty="0">
                <a:latin typeface="Courier New" panose="02070309020205020404" pitchFamily="49" charset="0"/>
                <a:cs typeface="Courier New" panose="02070309020205020404" pitchFamily="49" charset="0"/>
              </a:rPr>
              <a:t>pip install Pillow</a:t>
            </a:r>
          </a:p>
          <a:p>
            <a:pPr marL="0" indent="361950" algn="just">
              <a:buNone/>
            </a:pPr>
            <a:endParaRPr lang="en-US" sz="2400" dirty="0">
              <a:latin typeface="Courier New" panose="02070309020205020404" pitchFamily="49" charset="0"/>
              <a:cs typeface="Courier New" panose="02070309020205020404" pitchFamily="49" charset="0"/>
            </a:endParaRPr>
          </a:p>
          <a:p>
            <a:pPr marL="0" indent="361950" algn="just">
              <a:buNone/>
            </a:pPr>
            <a:r>
              <a:rPr lang="ru-RU" sz="2400" dirty="0">
                <a:latin typeface="Times New Roman" panose="02020603050405020304" pitchFamily="18" charset="0"/>
                <a:cs typeface="Times New Roman" panose="02020603050405020304" pitchFamily="18" charset="0"/>
              </a:rPr>
              <a:t>Документация к библиотеке</a:t>
            </a:r>
          </a:p>
          <a:p>
            <a:pPr marL="0" indent="361950" algn="just">
              <a:buNone/>
            </a:pPr>
            <a:r>
              <a:rPr lang="en-US" sz="2400" dirty="0">
                <a:latin typeface="Times New Roman" panose="02020603050405020304" pitchFamily="18" charset="0"/>
                <a:cs typeface="Times New Roman" panose="02020603050405020304" pitchFamily="18" charset="0"/>
                <a:hlinkClick r:id="rId2"/>
              </a:rPr>
              <a:t>https://pillow.readthedocs.io/en/stable/index.html</a:t>
            </a:r>
            <a:r>
              <a:rPr lang="ru-RU" sz="2400" dirty="0">
                <a:latin typeface="Times New Roman" panose="02020603050405020304" pitchFamily="18" charset="0"/>
                <a:cs typeface="Times New Roman" panose="02020603050405020304" pitchFamily="18" charset="0"/>
              </a:rPr>
              <a:t> </a:t>
            </a:r>
          </a:p>
          <a:p>
            <a:pPr marL="0" indent="361950" algn="just">
              <a:buNone/>
            </a:pPr>
            <a:endParaRPr lang="en-US" sz="2400" dirty="0">
              <a:latin typeface="Times New Roman" panose="02020603050405020304" pitchFamily="18" charset="0"/>
              <a:cs typeface="Times New Roman" panose="02020603050405020304" pitchFamily="18" charset="0"/>
            </a:endParaRPr>
          </a:p>
          <a:p>
            <a:pPr marL="0" indent="361950" algn="just">
              <a:buNone/>
            </a:pPr>
            <a:r>
              <a:rPr lang="ru-RU" sz="2400" dirty="0" err="1">
                <a:latin typeface="Times New Roman" panose="02020603050405020304" pitchFamily="18" charset="0"/>
                <a:cs typeface="Times New Roman" panose="02020603050405020304" pitchFamily="18" charset="0"/>
              </a:rPr>
              <a:t>Pillow</a:t>
            </a:r>
            <a:r>
              <a:rPr lang="ru-RU" sz="2400" dirty="0">
                <a:latin typeface="Times New Roman" panose="02020603050405020304" pitchFamily="18" charset="0"/>
                <a:cs typeface="Times New Roman" panose="02020603050405020304" pitchFamily="18" charset="0"/>
              </a:rPr>
              <a:t> и его предшественник PIL — это оригинальные библиотеки Python для работы с изображениями. Несмотря на то, что существуют другие библиотеки Python для обработки изображений, </a:t>
            </a:r>
            <a:r>
              <a:rPr lang="ru-RU" sz="2400" dirty="0" err="1">
                <a:latin typeface="Times New Roman" panose="02020603050405020304" pitchFamily="18" charset="0"/>
                <a:cs typeface="Times New Roman" panose="02020603050405020304" pitchFamily="18" charset="0"/>
              </a:rPr>
              <a:t>Pillow</a:t>
            </a:r>
            <a:r>
              <a:rPr lang="ru-RU" sz="2400" dirty="0">
                <a:latin typeface="Times New Roman" panose="02020603050405020304" pitchFamily="18" charset="0"/>
                <a:cs typeface="Times New Roman" panose="02020603050405020304" pitchFamily="18" charset="0"/>
              </a:rPr>
              <a:t> остается важным инструментом для понимания и работы в целом</a:t>
            </a:r>
            <a:endParaRPr lang="en-US" sz="2400" dirty="0">
              <a:latin typeface="Times New Roman" panose="02020603050405020304" pitchFamily="18" charset="0"/>
              <a:cs typeface="Times New Roman" panose="02020603050405020304" pitchFamily="18" charset="0"/>
            </a:endParaRPr>
          </a:p>
          <a:p>
            <a:pPr marL="0" indent="361950" algn="just">
              <a:buNone/>
            </a:pPr>
            <a:r>
              <a:rPr lang="ru-RU" sz="24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400" dirty="0">
                <a:latin typeface="Times New Roman" panose="02020603050405020304" pitchFamily="18" charset="0"/>
                <a:cs typeface="Times New Roman" panose="02020603050405020304" pitchFamily="18" charset="0"/>
                <a:hlinkClick r:id="rId3"/>
              </a:rPr>
              <a:t>https://habr.com/ru/articles/681248/</a:t>
            </a:r>
            <a:r>
              <a:rPr lang="ru-RU" sz="24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34</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38928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325441"/>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На основе скрипта «</a:t>
            </a:r>
            <a:r>
              <a:rPr lang="en-US" dirty="0" err="1">
                <a:latin typeface="Times New Roman" panose="02020603050405020304" pitchFamily="18" charset="0"/>
                <a:cs typeface="Times New Roman" panose="02020603050405020304" pitchFamily="18" charset="0"/>
              </a:rPr>
              <a:t>ImageProsessing</a:t>
            </a:r>
            <a:r>
              <a:rPr lang="ru-RU" dirty="0">
                <a:latin typeface="Times New Roman" panose="02020603050405020304" pitchFamily="18" charset="0"/>
                <a:cs typeface="Times New Roman" panose="02020603050405020304" pitchFamily="18" charset="0"/>
              </a:rPr>
              <a:t>» создать функцию обрезки изображения по заданным пользователем параметрам</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35</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3008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412D153-CBC5-4589-9098-B910C8E90DD2}"/>
              </a:ext>
            </a:extLst>
          </p:cNvPr>
          <p:cNvSpPr>
            <a:spLocks noGrp="1"/>
          </p:cNvSpPr>
          <p:nvPr>
            <p:ph type="title"/>
          </p:nvPr>
        </p:nvSpPr>
        <p:spPr>
          <a:xfrm>
            <a:off x="1119488" y="136525"/>
            <a:ext cx="10515600" cy="624654"/>
          </a:xfrm>
        </p:spPr>
        <p:txBody>
          <a:bodyPr>
            <a:noAutofit/>
          </a:bodyPr>
          <a:lstStyle/>
          <a:p>
            <a:pPr algn="ctr"/>
            <a:r>
              <a:rPr lang="ru-RU" sz="2400" dirty="0">
                <a:latin typeface="Times New Roman" panose="02020603050405020304" pitchFamily="18" charset="0"/>
                <a:cs typeface="Times New Roman" panose="02020603050405020304" pitchFamily="18" charset="0"/>
              </a:rPr>
              <a:t>Искусственный интеллект, машинное обучение, нейронные сети, глубокое обучение</a:t>
            </a:r>
            <a:r>
              <a:rPr lang="en-US" sz="2400" dirty="0">
                <a:latin typeface="Times New Roman" panose="02020603050405020304" pitchFamily="18" charset="0"/>
                <a:cs typeface="Times New Roman" panose="02020603050405020304" pitchFamily="18" charset="0"/>
              </a:rPr>
              <a:t> </a:t>
            </a:r>
            <a:r>
              <a:rPr lang="ru-RU" sz="2400" dirty="0">
                <a:latin typeface="Times New Roman" panose="02020603050405020304" pitchFamily="18" charset="0"/>
                <a:cs typeface="Times New Roman" panose="02020603050405020304" pitchFamily="18" charset="0"/>
              </a:rPr>
              <a:t>и компьютерное зрение. Разница </a:t>
            </a:r>
          </a:p>
        </p:txBody>
      </p:sp>
      <p:sp>
        <p:nvSpPr>
          <p:cNvPr id="4" name="Номер слайда 3">
            <a:extLst>
              <a:ext uri="{FF2B5EF4-FFF2-40B4-BE49-F238E27FC236}">
                <a16:creationId xmlns:a16="http://schemas.microsoft.com/office/drawing/2014/main" id="{C40B70FA-B513-4AD5-9E86-69BF9AA83E7A}"/>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4</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1028" name="Picture 4" descr="AI vs. ML vs. DL: What's the Difference">
            <a:extLst>
              <a:ext uri="{FF2B5EF4-FFF2-40B4-BE49-F238E27FC236}">
                <a16:creationId xmlns:a16="http://schemas.microsoft.com/office/drawing/2014/main" id="{92DD13F5-E101-4CB5-8F9D-2A709F41A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836" y="1148139"/>
            <a:ext cx="5648163" cy="5573336"/>
          </a:xfrm>
          <a:prstGeom prst="rect">
            <a:avLst/>
          </a:prstGeom>
          <a:noFill/>
          <a:extLst>
            <a:ext uri="{909E8E84-426E-40DD-AFC4-6F175D3DCCD1}">
              <a14:hiddenFill xmlns:a14="http://schemas.microsoft.com/office/drawing/2010/main">
                <a:solidFill>
                  <a:srgbClr val="FFFFFF"/>
                </a:solidFill>
              </a14:hiddenFill>
            </a:ext>
          </a:extLst>
        </p:spPr>
      </p:pic>
      <p:pic>
        <p:nvPicPr>
          <p:cNvPr id="5" name="Рисунок 4">
            <a:extLst>
              <a:ext uri="{FF2B5EF4-FFF2-40B4-BE49-F238E27FC236}">
                <a16:creationId xmlns:a16="http://schemas.microsoft.com/office/drawing/2014/main" id="{4289D94B-1743-4830-9DA9-B0697011E158}"/>
              </a:ext>
            </a:extLst>
          </p:cNvPr>
          <p:cNvPicPr>
            <a:picLocks noChangeAspect="1"/>
          </p:cNvPicPr>
          <p:nvPr/>
        </p:nvPicPr>
        <p:blipFill>
          <a:blip r:embed="rId3"/>
          <a:stretch>
            <a:fillRect/>
          </a:stretch>
        </p:blipFill>
        <p:spPr>
          <a:xfrm>
            <a:off x="6377288" y="1381373"/>
            <a:ext cx="5424380" cy="4776345"/>
          </a:xfrm>
          <a:prstGeom prst="rect">
            <a:avLst/>
          </a:prstGeom>
        </p:spPr>
      </p:pic>
    </p:spTree>
    <p:extLst>
      <p:ext uri="{BB962C8B-B14F-4D97-AF65-F5344CB8AC3E}">
        <p14:creationId xmlns:p14="http://schemas.microsoft.com/office/powerpoint/2010/main" val="1782404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Регрессия. Введение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5546835" cy="5103020"/>
          </a:xfrm>
        </p:spPr>
        <p:txBody>
          <a:bodyPr>
            <a:normAutofit/>
          </a:bodyPr>
          <a:lstStyle/>
          <a:p>
            <a:pPr marL="0" indent="361950" algn="just">
              <a:buNone/>
            </a:pPr>
            <a:r>
              <a:rPr lang="ru-RU" sz="2200" dirty="0">
                <a:latin typeface="Times New Roman" panose="02020603050405020304" pitchFamily="18" charset="0"/>
                <a:cs typeface="Times New Roman" panose="02020603050405020304" pitchFamily="18" charset="0"/>
              </a:rPr>
              <a:t>Интерполяция — способ выбрать из семейства функций ту, которая проходит через заданные точки. Классические примеры: интерполяция полиномами Лагранжа, сплайн-интерполяция, многомерная интерполяция (билинейная, </a:t>
            </a:r>
            <a:r>
              <a:rPr lang="ru-RU" sz="2200" dirty="0" err="1">
                <a:latin typeface="Times New Roman" panose="02020603050405020304" pitchFamily="18" charset="0"/>
                <a:cs typeface="Times New Roman" panose="02020603050405020304" pitchFamily="18" charset="0"/>
              </a:rPr>
              <a:t>трилинейная</a:t>
            </a:r>
            <a:r>
              <a:rPr lang="ru-RU" sz="2200" dirty="0">
                <a:latin typeface="Times New Roman" panose="02020603050405020304" pitchFamily="18" charset="0"/>
                <a:cs typeface="Times New Roman" panose="02020603050405020304" pitchFamily="18" charset="0"/>
              </a:rPr>
              <a:t>, методом ближайшего соседа и </a:t>
            </a:r>
            <a:r>
              <a:rPr lang="ru-RU" sz="2200" dirty="0" err="1">
                <a:latin typeface="Times New Roman" panose="02020603050405020304" pitchFamily="18" charset="0"/>
                <a:cs typeface="Times New Roman" panose="02020603050405020304" pitchFamily="18" charset="0"/>
              </a:rPr>
              <a:t>т.д</a:t>
            </a:r>
            <a:r>
              <a:rPr lang="ru-RU" sz="2200" dirty="0">
                <a:latin typeface="Times New Roman" panose="02020603050405020304" pitchFamily="18" charset="0"/>
                <a:cs typeface="Times New Roman" panose="02020603050405020304" pitchFamily="18" charset="0"/>
              </a:rPr>
              <a:t>). Есть также родственное понятие экстраполяции — предсказание поведения функции вне интервала. Например, предсказание курса доллара на основании предыдущих колебаний — экстраполяция.</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5</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0CA918CF-D925-4849-8FAC-21422E831A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2111" y="633739"/>
            <a:ext cx="5370134" cy="5352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5541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Регрессия. Введение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5546835" cy="5103020"/>
          </a:xfrm>
        </p:spPr>
        <p:txBody>
          <a:bodyPr>
            <a:normAutofit/>
          </a:bodyPr>
          <a:lstStyle/>
          <a:p>
            <a:pPr marL="0" indent="361950" algn="just">
              <a:buNone/>
            </a:pPr>
            <a:r>
              <a:rPr lang="ru-RU" sz="2200" dirty="0">
                <a:latin typeface="Times New Roman" panose="02020603050405020304" pitchFamily="18" charset="0"/>
                <a:cs typeface="Times New Roman" panose="02020603050405020304" pitchFamily="18" charset="0"/>
              </a:rPr>
              <a:t>Аппроксимация — способ выбрать из семейства «простых» функций приближение для «сложной» функции на отрезке, при этом ошибка не должна превышать определенного предела. Аппроксимацию используют, когда нужно получить функцию, похожую на данную, но более удобную для вычислений и манипуляций (дифференцирования, интегрирования и т.п). Классические примеры включают ряд Тейлора на отрезке, аппроксимацию ортогональными многочленами, аппроксимацию </a:t>
            </a:r>
            <a:r>
              <a:rPr lang="ru-RU" sz="2200" dirty="0" err="1">
                <a:latin typeface="Times New Roman" panose="02020603050405020304" pitchFamily="18" charset="0"/>
                <a:cs typeface="Times New Roman" panose="02020603050405020304" pitchFamily="18" charset="0"/>
              </a:rPr>
              <a:t>Паде</a:t>
            </a:r>
            <a:r>
              <a:rPr lang="ru-RU" sz="2200" dirty="0">
                <a:latin typeface="Times New Roman" panose="02020603050405020304" pitchFamily="18" charset="0"/>
                <a:cs typeface="Times New Roman" panose="02020603050405020304" pitchFamily="18" charset="0"/>
              </a:rPr>
              <a:t>, аппроксимацию синуса </a:t>
            </a:r>
            <a:r>
              <a:rPr lang="ru-RU" sz="2200" dirty="0" err="1">
                <a:latin typeface="Times New Roman" panose="02020603050405020304" pitchFamily="18" charset="0"/>
                <a:cs typeface="Times New Roman" panose="02020603050405020304" pitchFamily="18" charset="0"/>
              </a:rPr>
              <a:t>Бхаскара</a:t>
            </a:r>
            <a:r>
              <a:rPr lang="ru-RU" sz="2200" dirty="0">
                <a:latin typeface="Times New Roman" panose="02020603050405020304" pitchFamily="18" charset="0"/>
                <a:cs typeface="Times New Roman" panose="02020603050405020304" pitchFamily="18" charset="0"/>
              </a:rPr>
              <a:t> и т.п.</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6</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CC2A98D6-764F-4E1A-8816-D7E55E4043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8910" y="779593"/>
            <a:ext cx="5592666" cy="5368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920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Регрессия. Введение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5546835" cy="5103020"/>
          </a:xfrm>
        </p:spPr>
        <p:txBody>
          <a:bodyPr>
            <a:normAutofit/>
          </a:bodyPr>
          <a:lstStyle/>
          <a:p>
            <a:pPr marL="0" indent="361950" algn="just">
              <a:buNone/>
            </a:pPr>
            <a:r>
              <a:rPr lang="ru-RU" sz="2200" dirty="0">
                <a:latin typeface="Times New Roman" panose="02020603050405020304" pitchFamily="18" charset="0"/>
                <a:cs typeface="Times New Roman" panose="02020603050405020304" pitchFamily="18" charset="0"/>
              </a:rPr>
              <a:t>Регрессия — способ выбрать из семейства функций ту, которая минимизирует функцию потерь. Последняя характеризует насколько сильно пробная функция отклоняется от значений в заданных точках. Если точки получены в эксперименте, они неизбежно содержат ошибку измерений, шум, поэтому разумнее требовать, чтобы функция передавала общую тенденцию, а не точно проходила через все точки.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7</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A73F47E1-09B0-47E8-9E8A-5953BD143C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8910" y="786362"/>
            <a:ext cx="5221015" cy="546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813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993229" y="48554"/>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Линейная регрессия</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977463" y="681037"/>
            <a:ext cx="10704786" cy="6040438"/>
          </a:xfrm>
        </p:spPr>
        <p:txBody>
          <a:bodyPr>
            <a:normAutofit fontScale="92500"/>
          </a:bodyPr>
          <a:lstStyle/>
          <a:p>
            <a:pPr marL="0" indent="361950" algn="just">
              <a:buNone/>
            </a:pPr>
            <a:r>
              <a:rPr lang="ru-RU" sz="2200" dirty="0">
                <a:latin typeface="Times New Roman" panose="02020603050405020304" pitchFamily="18" charset="0"/>
                <a:cs typeface="Times New Roman" panose="02020603050405020304" pitchFamily="18" charset="0"/>
              </a:rPr>
              <a:t>Линейная регрессия (англ. </a:t>
            </a:r>
            <a:r>
              <a:rPr lang="ru-RU" sz="2200" dirty="0" err="1">
                <a:latin typeface="Times New Roman" panose="02020603050405020304" pitchFamily="18" charset="0"/>
                <a:cs typeface="Times New Roman" panose="02020603050405020304" pitchFamily="18" charset="0"/>
              </a:rPr>
              <a:t>Linear</a:t>
            </a:r>
            <a:r>
              <a:rPr lang="ru-RU" sz="2200" dirty="0">
                <a:latin typeface="Times New Roman" panose="02020603050405020304" pitchFamily="18" charset="0"/>
                <a:cs typeface="Times New Roman" panose="02020603050405020304" pitchFamily="18" charset="0"/>
              </a:rPr>
              <a:t> </a:t>
            </a:r>
            <a:r>
              <a:rPr lang="ru-RU" sz="2200" dirty="0" err="1">
                <a:latin typeface="Times New Roman" panose="02020603050405020304" pitchFamily="18" charset="0"/>
                <a:cs typeface="Times New Roman" panose="02020603050405020304" pitchFamily="18" charset="0"/>
              </a:rPr>
              <a:t>regression</a:t>
            </a:r>
            <a:r>
              <a:rPr lang="ru-RU" sz="2200" dirty="0">
                <a:latin typeface="Times New Roman" panose="02020603050405020304" pitchFamily="18" charset="0"/>
                <a:cs typeface="Times New Roman" panose="02020603050405020304" pitchFamily="18" charset="0"/>
              </a:rPr>
              <a:t>) — используемая в статистике регрессионная модель зависимости одной переменной </a:t>
            </a:r>
            <a:r>
              <a:rPr lang="ru-RU" sz="2200" b="1" dirty="0">
                <a:latin typeface="Times New Roman" panose="02020603050405020304" pitchFamily="18" charset="0"/>
                <a:cs typeface="Times New Roman" panose="02020603050405020304" pitchFamily="18" charset="0"/>
              </a:rPr>
              <a:t>y</a:t>
            </a:r>
            <a:r>
              <a:rPr lang="ru-RU" sz="2200" dirty="0">
                <a:latin typeface="Times New Roman" panose="02020603050405020304" pitchFamily="18" charset="0"/>
                <a:cs typeface="Times New Roman" panose="02020603050405020304" pitchFamily="18" charset="0"/>
              </a:rPr>
              <a:t> от другой или нескольких других переменных (факторов, регрессоров, независимых переменных) </a:t>
            </a:r>
            <a:r>
              <a:rPr lang="ru-RU" sz="2200" b="1" dirty="0">
                <a:latin typeface="Times New Roman" panose="02020603050405020304" pitchFamily="18" charset="0"/>
                <a:cs typeface="Times New Roman" panose="02020603050405020304" pitchFamily="18" charset="0"/>
              </a:rPr>
              <a:t>x</a:t>
            </a:r>
            <a:r>
              <a:rPr lang="ru-RU" sz="2200" dirty="0">
                <a:latin typeface="Times New Roman" panose="02020603050405020304" pitchFamily="18" charset="0"/>
                <a:cs typeface="Times New Roman" panose="02020603050405020304" pitchFamily="18" charset="0"/>
              </a:rPr>
              <a:t> с </a:t>
            </a:r>
            <a:r>
              <a:rPr lang="ru-RU" sz="2200" b="1" dirty="0">
                <a:latin typeface="Times New Roman" panose="02020603050405020304" pitchFamily="18" charset="0"/>
                <a:cs typeface="Times New Roman" panose="02020603050405020304" pitchFamily="18" charset="0"/>
              </a:rPr>
              <a:t>линейной функцией зависимости</a:t>
            </a:r>
            <a:r>
              <a:rPr lang="ru-RU" sz="2200" dirty="0">
                <a:latin typeface="Times New Roman" panose="02020603050405020304" pitchFamily="18" charset="0"/>
                <a:cs typeface="Times New Roman" panose="02020603050405020304" pitchFamily="18" charset="0"/>
              </a:rPr>
              <a:t>.</a:t>
            </a:r>
          </a:p>
          <a:p>
            <a:pPr marL="0" indent="0" algn="just">
              <a:buNone/>
            </a:pPr>
            <a:r>
              <a:rPr lang="ru-RU" sz="2200" dirty="0">
                <a:latin typeface="Times New Roman" panose="02020603050405020304" pitchFamily="18" charset="0"/>
                <a:cs typeface="Times New Roman" panose="02020603050405020304" pitchFamily="18" charset="0"/>
              </a:rPr>
              <a:t>Т.к. это первая ручная установки стороннего пакета, то может понадобиться обновление </a:t>
            </a:r>
            <a:r>
              <a:rPr lang="en-US" sz="2200" dirty="0">
                <a:latin typeface="Times New Roman" panose="02020603050405020304" pitchFamily="18" charset="0"/>
                <a:cs typeface="Times New Roman" panose="02020603050405020304" pitchFamily="18" charset="0"/>
              </a:rPr>
              <a:t>pip</a:t>
            </a:r>
            <a:r>
              <a:rPr lang="ru-RU" sz="2200" dirty="0">
                <a:latin typeface="Times New Roman" panose="02020603050405020304" pitchFamily="18" charset="0"/>
                <a:cs typeface="Times New Roman" panose="02020603050405020304" pitchFamily="18" charset="0"/>
              </a:rPr>
              <a:t> (соответствующее сообщение будет показана при попытке установить пакет).</a:t>
            </a:r>
          </a:p>
          <a:p>
            <a:pPr algn="just"/>
            <a:r>
              <a:rPr lang="en-US" sz="2200" dirty="0">
                <a:latin typeface="Courier New" panose="02070309020205020404" pitchFamily="49" charset="0"/>
                <a:cs typeface="Courier New" panose="02070309020205020404" pitchFamily="49" charset="0"/>
              </a:rPr>
              <a:t>python.exe -m pip install --upgrade pip</a:t>
            </a:r>
            <a:endParaRPr lang="ru-RU" sz="2200" dirty="0">
              <a:latin typeface="Courier New" panose="02070309020205020404" pitchFamily="49" charset="0"/>
              <a:cs typeface="Courier New" panose="02070309020205020404" pitchFamily="49" charset="0"/>
            </a:endParaRPr>
          </a:p>
          <a:p>
            <a:pPr algn="just"/>
            <a:endParaRPr lang="en-US" sz="2200" dirty="0">
              <a:latin typeface="Times New Roman" panose="02020603050405020304" pitchFamily="18" charset="0"/>
              <a:cs typeface="Times New Roman" panose="02020603050405020304" pitchFamily="18" charset="0"/>
            </a:endParaRPr>
          </a:p>
          <a:p>
            <a:pPr marL="0" indent="0" algn="just">
              <a:buNone/>
            </a:pPr>
            <a:r>
              <a:rPr lang="ru-RU" sz="2200" dirty="0">
                <a:latin typeface="Times New Roman" panose="02020603050405020304" pitchFamily="18" charset="0"/>
                <a:cs typeface="Times New Roman" panose="02020603050405020304" pitchFamily="18" charset="0"/>
              </a:rPr>
              <a:t>Установка дополнительных  пакетов</a:t>
            </a:r>
            <a:endParaRPr lang="en-US" sz="2200" dirty="0">
              <a:latin typeface="Times New Roman" panose="02020603050405020304" pitchFamily="18" charset="0"/>
              <a:cs typeface="Times New Roman" panose="02020603050405020304" pitchFamily="18" charset="0"/>
            </a:endParaRPr>
          </a:p>
          <a:p>
            <a:pPr algn="just"/>
            <a:r>
              <a:rPr lang="en-US" sz="2200" dirty="0">
                <a:latin typeface="Courier New" panose="02070309020205020404" pitchFamily="49" charset="0"/>
                <a:cs typeface="Courier New" panose="02070309020205020404" pitchFamily="49" charset="0"/>
              </a:rPr>
              <a:t>pip install matplotlib</a:t>
            </a:r>
          </a:p>
          <a:p>
            <a:pPr algn="just"/>
            <a:r>
              <a:rPr lang="en-US" sz="2200" dirty="0">
                <a:latin typeface="Courier New" panose="02070309020205020404" pitchFamily="49" charset="0"/>
                <a:cs typeface="Courier New" panose="02070309020205020404" pitchFamily="49" charset="0"/>
              </a:rPr>
              <a:t>pip install </a:t>
            </a:r>
            <a:r>
              <a:rPr lang="en-US" sz="2200" dirty="0" err="1">
                <a:latin typeface="Courier New" panose="02070309020205020404" pitchFamily="49" charset="0"/>
                <a:cs typeface="Courier New" panose="02070309020205020404" pitchFamily="49" charset="0"/>
              </a:rPr>
              <a:t>numpy</a:t>
            </a:r>
            <a:endParaRPr lang="en-US" sz="2200" dirty="0">
              <a:latin typeface="Courier New" panose="02070309020205020404" pitchFamily="49" charset="0"/>
              <a:cs typeface="Courier New" panose="02070309020205020404" pitchFamily="49" charset="0"/>
            </a:endParaRPr>
          </a:p>
          <a:p>
            <a:pPr algn="just"/>
            <a:r>
              <a:rPr lang="en-US" sz="2200" dirty="0">
                <a:latin typeface="Courier New" panose="02070309020205020404" pitchFamily="49" charset="0"/>
                <a:cs typeface="Courier New" panose="02070309020205020404" pitchFamily="49" charset="0"/>
              </a:rPr>
              <a:t>pip install -U scikit-learn</a:t>
            </a:r>
          </a:p>
          <a:p>
            <a:pPr marL="0" indent="0" algn="just">
              <a:buNone/>
            </a:pPr>
            <a:endParaRPr lang="ru-RU" sz="2200" dirty="0">
              <a:latin typeface="Times New Roman" panose="02020603050405020304" pitchFamily="18" charset="0"/>
              <a:cs typeface="Times New Roman" panose="02020603050405020304" pitchFamily="18" charset="0"/>
            </a:endParaRPr>
          </a:p>
          <a:p>
            <a:pPr marL="0" indent="0" algn="just">
              <a:buNone/>
            </a:pPr>
            <a:r>
              <a:rPr lang="ru-RU" sz="2200" dirty="0">
                <a:latin typeface="Times New Roman" panose="02020603050405020304" pitchFamily="18" charset="0"/>
                <a:cs typeface="Times New Roman" panose="02020603050405020304" pitchFamily="18" charset="0"/>
              </a:rPr>
              <a:t>Дополнительный материал для чтения</a:t>
            </a:r>
          </a:p>
          <a:p>
            <a:pPr marL="0" indent="0" algn="just">
              <a:buNone/>
            </a:pPr>
            <a:r>
              <a:rPr lang="en-US" sz="2200" dirty="0">
                <a:latin typeface="Times New Roman" panose="02020603050405020304" pitchFamily="18" charset="0"/>
                <a:cs typeface="Times New Roman" panose="02020603050405020304" pitchFamily="18" charset="0"/>
                <a:hlinkClick r:id="rId2"/>
              </a:rPr>
              <a:t>https://scikit-learn.org/stable/auto_examples/linear_model/plot_ols.html</a:t>
            </a:r>
            <a:r>
              <a:rPr lang="ru-RU" sz="2200" dirty="0">
                <a:latin typeface="Times New Roman" panose="02020603050405020304" pitchFamily="18" charset="0"/>
                <a:cs typeface="Times New Roman" panose="02020603050405020304" pitchFamily="18" charset="0"/>
              </a:rPr>
              <a:t> </a:t>
            </a:r>
          </a:p>
          <a:p>
            <a:pPr marL="0" indent="0" algn="just">
              <a:buNone/>
            </a:pPr>
            <a:r>
              <a:rPr lang="en-US" sz="2200" dirty="0">
                <a:latin typeface="Times New Roman" panose="02020603050405020304" pitchFamily="18" charset="0"/>
                <a:cs typeface="Times New Roman" panose="02020603050405020304" pitchFamily="18" charset="0"/>
                <a:hlinkClick r:id="rId3"/>
              </a:rPr>
              <a:t>https://habr.com/ru/articles/514818/</a:t>
            </a:r>
            <a:r>
              <a:rPr lang="ru-RU" sz="22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76685069-0A2D-4079-A76C-FB5FA4C47ED9}"/>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8</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7143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437290"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LinearRegression</a:t>
            </a:r>
            <a:r>
              <a:rPr lang="ru-RU" sz="2800" dirty="0">
                <a:latin typeface="Times New Roman" panose="02020603050405020304" pitchFamily="18" charset="0"/>
                <a:cs typeface="Times New Roman" panose="02020603050405020304" pitchFamily="18" charset="0"/>
              </a:rPr>
              <a:t>»)</a:t>
            </a:r>
          </a:p>
        </p:txBody>
      </p:sp>
      <p:pic>
        <p:nvPicPr>
          <p:cNvPr id="7" name="Рисунок 6">
            <a:extLst>
              <a:ext uri="{FF2B5EF4-FFF2-40B4-BE49-F238E27FC236}">
                <a16:creationId xmlns:a16="http://schemas.microsoft.com/office/drawing/2014/main" id="{4EAF6705-2732-4788-8CB8-372AE3BBA3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6193" y="696803"/>
            <a:ext cx="9563099" cy="6022046"/>
          </a:xfrm>
          <a:prstGeom prst="rect">
            <a:avLst/>
          </a:prstGeom>
        </p:spPr>
      </p:pic>
      <p:sp>
        <p:nvSpPr>
          <p:cNvPr id="8" name="Номер слайда 7">
            <a:extLst>
              <a:ext uri="{FF2B5EF4-FFF2-40B4-BE49-F238E27FC236}">
                <a16:creationId xmlns:a16="http://schemas.microsoft.com/office/drawing/2014/main" id="{819B59AD-E9F9-4B14-B12B-9537CE6478E2}"/>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9</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0715706"/>
      </p:ext>
    </p:extLst>
  </p:cSld>
  <p:clrMapOvr>
    <a:masterClrMapping/>
  </p:clrMapOvr>
</p:sld>
</file>

<file path=ppt/theme/theme1.xml><?xml version="1.0" encoding="utf-8"?>
<a:theme xmlns:a="http://schemas.openxmlformats.org/drawingml/2006/main" name="Тема2">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Тема2" id="{BE18B886-904D-4C4C-8289-C04821B7F793}" vid="{372BEA7A-6722-4D4E-80A2-D3082F1D0FBD}"/>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Тема2</Template>
  <TotalTime>383</TotalTime>
  <Words>1901</Words>
  <Application>Microsoft Office PowerPoint</Application>
  <PresentationFormat>Широкоэкранный</PresentationFormat>
  <Paragraphs>175</Paragraphs>
  <Slides>35</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35</vt:i4>
      </vt:variant>
    </vt:vector>
  </HeadingPairs>
  <TitlesOfParts>
    <vt:vector size="42" baseType="lpstr">
      <vt:lpstr>Arial</vt:lpstr>
      <vt:lpstr>Calibri</vt:lpstr>
      <vt:lpstr>Calibri Light</vt:lpstr>
      <vt:lpstr>Courier New</vt:lpstr>
      <vt:lpstr>Times New Roman</vt:lpstr>
      <vt:lpstr>Wingdings</vt:lpstr>
      <vt:lpstr>Тема2</vt:lpstr>
      <vt:lpstr>Модуль 2. Алгоритмы машинного обучения и продвинутое программирование на Python</vt:lpstr>
      <vt:lpstr>Предварительная подготовка</vt:lpstr>
      <vt:lpstr>Машинное обучение = Алгоритмы + Математика</vt:lpstr>
      <vt:lpstr>Искусственный интеллект, машинное обучение, нейронные сети, глубокое обучение и компьютерное зрение. Разница </vt:lpstr>
      <vt:lpstr>Регрессия. Введение</vt:lpstr>
      <vt:lpstr>Регрессия. Введение</vt:lpstr>
      <vt:lpstr>Регрессия. Введение</vt:lpstr>
      <vt:lpstr>Линейная регрессия</vt:lpstr>
      <vt:lpstr>Результат (скрипт «LinearRegression»)</vt:lpstr>
      <vt:lpstr>Практическое задание</vt:lpstr>
      <vt:lpstr>Полиномиальная регрессия</vt:lpstr>
      <vt:lpstr>Результат (скрипт «PolynomialRegression»)</vt:lpstr>
      <vt:lpstr>Результат (скрипт «PolynomialRegression»)</vt:lpstr>
      <vt:lpstr>Практическое задание</vt:lpstr>
      <vt:lpstr>Дерево решений (decision tree)</vt:lpstr>
      <vt:lpstr>Пример работы</vt:lpstr>
      <vt:lpstr>Применение</vt:lpstr>
      <vt:lpstr>Результат (скрипт «DecisionTree»)</vt:lpstr>
      <vt:lpstr>Практическое задание</vt:lpstr>
      <vt:lpstr>Метод k-ближайших соседей</vt:lpstr>
      <vt:lpstr>Пример классификации</vt:lpstr>
      <vt:lpstr>Метод k-ближайших соседей</vt:lpstr>
      <vt:lpstr>Применение</vt:lpstr>
      <vt:lpstr>Результат (скрипт «kNN»)</vt:lpstr>
      <vt:lpstr>Практическое задание</vt:lpstr>
      <vt:lpstr>Обучение с подкреплением (Q-learning)</vt:lpstr>
      <vt:lpstr>Aлгоритм Q-learning</vt:lpstr>
      <vt:lpstr>Результат (папка «QL-master»)</vt:lpstr>
      <vt:lpstr>Практическое задание</vt:lpstr>
      <vt:lpstr>Работа с изображениями. Основные определения</vt:lpstr>
      <vt:lpstr>Функция интенсивности </vt:lpstr>
      <vt:lpstr>Многоспектральное (мультиспектральное) изображение </vt:lpstr>
      <vt:lpstr>Цифровое изображение</vt:lpstr>
      <vt:lpstr>Обработка изображений на Python</vt:lpstr>
      <vt:lpstr>Практическое задание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Модуль 2. Алгоритмы машинного обучения и продвинутое программирование</dc:title>
  <dc:creator>AnLi</dc:creator>
  <cp:lastModifiedBy>AnLi</cp:lastModifiedBy>
  <cp:revision>27</cp:revision>
  <dcterms:created xsi:type="dcterms:W3CDTF">2023-06-06T14:42:53Z</dcterms:created>
  <dcterms:modified xsi:type="dcterms:W3CDTF">2023-07-16T13:12:31Z</dcterms:modified>
</cp:coreProperties>
</file>

<file path=docProps/thumbnail.jpeg>
</file>